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76" r:id="rId2"/>
    <p:sldId id="301" r:id="rId3"/>
    <p:sldId id="261" r:id="rId4"/>
    <p:sldId id="262" r:id="rId5"/>
    <p:sldId id="263" r:id="rId6"/>
    <p:sldId id="264" r:id="rId7"/>
    <p:sldId id="304" r:id="rId8"/>
    <p:sldId id="280" r:id="rId9"/>
    <p:sldId id="260" r:id="rId10"/>
    <p:sldId id="281" r:id="rId11"/>
    <p:sldId id="283" r:id="rId12"/>
    <p:sldId id="282" r:id="rId13"/>
    <p:sldId id="284" r:id="rId14"/>
    <p:sldId id="285" r:id="rId15"/>
    <p:sldId id="286" r:id="rId16"/>
    <p:sldId id="287" r:id="rId17"/>
    <p:sldId id="288" r:id="rId18"/>
    <p:sldId id="300" r:id="rId19"/>
    <p:sldId id="294" r:id="rId20"/>
    <p:sldId id="303" r:id="rId21"/>
    <p:sldId id="295" r:id="rId22"/>
    <p:sldId id="296" r:id="rId23"/>
    <p:sldId id="297" r:id="rId24"/>
    <p:sldId id="298" r:id="rId25"/>
    <p:sldId id="299" r:id="rId26"/>
    <p:sldId id="265" r:id="rId27"/>
    <p:sldId id="266" r:id="rId28"/>
    <p:sldId id="267" r:id="rId29"/>
    <p:sldId id="268" r:id="rId30"/>
    <p:sldId id="269" r:id="rId31"/>
    <p:sldId id="270" r:id="rId32"/>
    <p:sldId id="271" r:id="rId33"/>
    <p:sldId id="272" r:id="rId34"/>
    <p:sldId id="273" r:id="rId35"/>
    <p:sldId id="274" r:id="rId36"/>
    <p:sldId id="305" r:id="rId37"/>
    <p:sldId id="278" r:id="rId38"/>
  </p:sldIdLst>
  <p:sldSz cx="12192000" cy="6858000"/>
  <p:notesSz cx="6858000" cy="9144000"/>
  <p:defaultTextStyle>
    <a:defPPr>
      <a:defRPr lang="es-E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E8A"/>
    <a:srgbClr val="3E1F00"/>
    <a:srgbClr val="1B311F"/>
    <a:srgbClr val="422C16"/>
    <a:srgbClr val="0C788E"/>
    <a:srgbClr val="006666"/>
    <a:srgbClr val="0099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7907" autoAdjust="0"/>
  </p:normalViewPr>
  <p:slideViewPr>
    <p:cSldViewPr>
      <p:cViewPr varScale="1">
        <p:scale>
          <a:sx n="58" d="100"/>
          <a:sy n="58" d="100"/>
        </p:scale>
        <p:origin x="307" y="34"/>
      </p:cViewPr>
      <p:guideLst>
        <p:guide orient="horz" pos="2160"/>
        <p:guide pos="3840"/>
      </p:guideLst>
    </p:cSldViewPr>
  </p:slideViewPr>
  <p:outlineViewPr>
    <p:cViewPr>
      <p:scale>
        <a:sx n="33" d="100"/>
        <a:sy n="33" d="100"/>
      </p:scale>
      <p:origin x="0" y="205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92FD3-AD07-488B-895F-95C2961820C2}" type="datetimeFigureOut">
              <a:rPr lang="en-US" smtClean="0"/>
              <a:t>12/29/2018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0CE1D-100F-4A76-A4A2-EEA327882714}" type="slidenum">
              <a:rPr lang="en-US" smtClean="0"/>
              <a:t>‹#›</a:t>
            </a:fld>
            <a:endParaRPr lang="en-US"/>
          </a:p>
        </p:txBody>
      </p:sp>
    </p:spTree>
    <p:extLst>
      <p:ext uri="{BB962C8B-B14F-4D97-AF65-F5344CB8AC3E}">
        <p14:creationId xmlns:p14="http://schemas.microsoft.com/office/powerpoint/2010/main" val="1864758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Intro</a:t>
            </a:r>
            <a:r>
              <a:rPr lang="en-US" b="0" baseline="0" dirty="0"/>
              <a:t> &amp; Goals:</a:t>
            </a:r>
          </a:p>
          <a:p>
            <a:r>
              <a:rPr lang="en-US" b="0" baseline="0" dirty="0"/>
              <a:t>New Roles for EMS based on the new healthcare economic model</a:t>
            </a:r>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a:t>
            </a:fld>
            <a:endParaRPr lang="en-US"/>
          </a:p>
        </p:txBody>
      </p:sp>
    </p:spTree>
    <p:extLst>
      <p:ext uri="{BB962C8B-B14F-4D97-AF65-F5344CB8AC3E}">
        <p14:creationId xmlns:p14="http://schemas.microsoft.com/office/powerpoint/2010/main" val="2155303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Emphasize</a:t>
            </a:r>
            <a:r>
              <a:rPr lang="en-US" baseline="0" dirty="0"/>
              <a:t> physician-led</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12</a:t>
            </a:fld>
            <a:endParaRPr lang="en-US"/>
          </a:p>
        </p:txBody>
      </p:sp>
    </p:spTree>
    <p:extLst>
      <p:ext uri="{BB962C8B-B14F-4D97-AF65-F5344CB8AC3E}">
        <p14:creationId xmlns:p14="http://schemas.microsoft.com/office/powerpoint/2010/main" val="74549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Part</a:t>
            </a:r>
            <a:r>
              <a:rPr lang="en-US" baseline="0" dirty="0"/>
              <a:t> of the new value that payers and even other providers are looking for</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13</a:t>
            </a:fld>
            <a:endParaRPr lang="en-US"/>
          </a:p>
        </p:txBody>
      </p:sp>
    </p:spTree>
    <p:extLst>
      <p:ext uri="{BB962C8B-B14F-4D97-AF65-F5344CB8AC3E}">
        <p14:creationId xmlns:p14="http://schemas.microsoft.com/office/powerpoint/2010/main" val="1160756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Emphasize</a:t>
            </a:r>
            <a:r>
              <a:rPr lang="en-US" baseline="0" dirty="0"/>
              <a:t> that we are GAP fillers, not turf infringers…  Key is collaboration.</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14</a:t>
            </a:fld>
            <a:endParaRPr lang="en-US"/>
          </a:p>
        </p:txBody>
      </p:sp>
    </p:spTree>
    <p:extLst>
      <p:ext uri="{BB962C8B-B14F-4D97-AF65-F5344CB8AC3E}">
        <p14:creationId xmlns:p14="http://schemas.microsoft.com/office/powerpoint/2010/main" val="450291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Collaboration</a:t>
            </a:r>
            <a:r>
              <a:rPr lang="en-US" baseline="0" dirty="0"/>
              <a:t> – unified message/goals</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15</a:t>
            </a:fld>
            <a:endParaRPr lang="en-US"/>
          </a:p>
        </p:txBody>
      </p:sp>
    </p:spTree>
    <p:extLst>
      <p:ext uri="{BB962C8B-B14F-4D97-AF65-F5344CB8AC3E}">
        <p14:creationId xmlns:p14="http://schemas.microsoft.com/office/powerpoint/2010/main" val="1782272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Health</a:t>
            </a:r>
            <a:r>
              <a:rPr lang="en-US" baseline="0" dirty="0"/>
              <a:t> Affairs report estimated $283-$560 million annual savings to the Medicare program by allowing EMS to take patients with low-acuity issues to places other than the ED.</a:t>
            </a:r>
          </a:p>
          <a:p>
            <a:r>
              <a:rPr lang="en-US" baseline="0" dirty="0"/>
              <a:t>The Advisory Board Company, now owned by </a:t>
            </a:r>
            <a:r>
              <a:rPr lang="en-US" baseline="0" dirty="0" err="1"/>
              <a:t>UnitedHealthcare</a:t>
            </a:r>
            <a:r>
              <a:rPr lang="en-US" baseline="0" dirty="0"/>
              <a:t>, has written extensively about the CP benefits to patients and hospitals.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17</a:t>
            </a:fld>
            <a:endParaRPr lang="en-US"/>
          </a:p>
        </p:txBody>
      </p:sp>
    </p:spTree>
    <p:extLst>
      <p:ext uri="{BB962C8B-B14F-4D97-AF65-F5344CB8AC3E}">
        <p14:creationId xmlns:p14="http://schemas.microsoft.com/office/powerpoint/2010/main" val="3579197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18</a:t>
            </a:fld>
            <a:endParaRPr lang="en-US"/>
          </a:p>
        </p:txBody>
      </p:sp>
    </p:spTree>
    <p:extLst>
      <p:ext uri="{BB962C8B-B14F-4D97-AF65-F5344CB8AC3E}">
        <p14:creationId xmlns:p14="http://schemas.microsoft.com/office/powerpoint/2010/main" val="1804369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19</a:t>
            </a:fld>
            <a:endParaRPr lang="en-US"/>
          </a:p>
        </p:txBody>
      </p:sp>
    </p:spTree>
    <p:extLst>
      <p:ext uri="{BB962C8B-B14F-4D97-AF65-F5344CB8AC3E}">
        <p14:creationId xmlns:p14="http://schemas.microsoft.com/office/powerpoint/2010/main" val="3439899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20</a:t>
            </a:fld>
            <a:endParaRPr lang="en-US"/>
          </a:p>
        </p:txBody>
      </p:sp>
    </p:spTree>
    <p:extLst>
      <p:ext uri="{BB962C8B-B14F-4D97-AF65-F5344CB8AC3E}">
        <p14:creationId xmlns:p14="http://schemas.microsoft.com/office/powerpoint/2010/main" val="3288559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21</a:t>
            </a:fld>
            <a:endParaRPr lang="en-US"/>
          </a:p>
        </p:txBody>
      </p:sp>
    </p:spTree>
    <p:extLst>
      <p:ext uri="{BB962C8B-B14F-4D97-AF65-F5344CB8AC3E}">
        <p14:creationId xmlns:p14="http://schemas.microsoft.com/office/powerpoint/2010/main" val="3634062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22</a:t>
            </a:fld>
            <a:endParaRPr lang="en-US"/>
          </a:p>
        </p:txBody>
      </p:sp>
    </p:spTree>
    <p:extLst>
      <p:ext uri="{BB962C8B-B14F-4D97-AF65-F5344CB8AC3E}">
        <p14:creationId xmlns:p14="http://schemas.microsoft.com/office/powerpoint/2010/main" val="352258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Old model – the more you</a:t>
            </a:r>
            <a:r>
              <a:rPr lang="en-US" b="0" baseline="0" dirty="0"/>
              <a:t> DO, the more you can bill</a:t>
            </a:r>
          </a:p>
          <a:p>
            <a:r>
              <a:rPr lang="en-US" b="0" baseline="0" dirty="0"/>
              <a:t>New model – accountable, valuable care</a:t>
            </a:r>
          </a:p>
        </p:txBody>
      </p:sp>
      <p:sp>
        <p:nvSpPr>
          <p:cNvPr id="4" name="Slide Number Placeholder 3"/>
          <p:cNvSpPr>
            <a:spLocks noGrp="1"/>
          </p:cNvSpPr>
          <p:nvPr>
            <p:ph type="sldNum" sz="quarter" idx="10"/>
          </p:nvPr>
        </p:nvSpPr>
        <p:spPr/>
        <p:txBody>
          <a:bodyPr/>
          <a:lstStyle/>
          <a:p>
            <a:fld id="{BE182A10-16DA-DB4A-8D6E-C615246CA8AD}" type="slidenum">
              <a:rPr lang="en-US" smtClean="0"/>
              <a:pPr/>
              <a:t>2</a:t>
            </a:fld>
            <a:endParaRPr lang="en-US" dirty="0"/>
          </a:p>
        </p:txBody>
      </p:sp>
    </p:spTree>
    <p:extLst>
      <p:ext uri="{BB962C8B-B14F-4D97-AF65-F5344CB8AC3E}">
        <p14:creationId xmlns:p14="http://schemas.microsoft.com/office/powerpoint/2010/main" val="3196544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23</a:t>
            </a:fld>
            <a:endParaRPr lang="en-US"/>
          </a:p>
        </p:txBody>
      </p:sp>
    </p:spTree>
    <p:extLst>
      <p:ext uri="{BB962C8B-B14F-4D97-AF65-F5344CB8AC3E}">
        <p14:creationId xmlns:p14="http://schemas.microsoft.com/office/powerpoint/2010/main" val="4119888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24</a:t>
            </a:fld>
            <a:endParaRPr lang="en-US"/>
          </a:p>
        </p:txBody>
      </p:sp>
    </p:spTree>
    <p:extLst>
      <p:ext uri="{BB962C8B-B14F-4D97-AF65-F5344CB8AC3E}">
        <p14:creationId xmlns:p14="http://schemas.microsoft.com/office/powerpoint/2010/main" val="2384654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25</a:t>
            </a:fld>
            <a:endParaRPr lang="en-US"/>
          </a:p>
        </p:txBody>
      </p:sp>
    </p:spTree>
    <p:extLst>
      <p:ext uri="{BB962C8B-B14F-4D97-AF65-F5344CB8AC3E}">
        <p14:creationId xmlns:p14="http://schemas.microsoft.com/office/powerpoint/2010/main" val="1486035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following tips will help you change the</a:t>
            </a:r>
            <a:r>
              <a:rPr lang="en-US" baseline="0" dirty="0"/>
              <a:t> conversation and culture of the role we should play to enhance care to our communities and the value for our services.</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26</a:t>
            </a:fld>
            <a:endParaRPr lang="en-US"/>
          </a:p>
        </p:txBody>
      </p:sp>
    </p:spTree>
    <p:extLst>
      <p:ext uri="{BB962C8B-B14F-4D97-AF65-F5344CB8AC3E}">
        <p14:creationId xmlns:p14="http://schemas.microsoft.com/office/powerpoint/2010/main" val="190816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Contact the NAEMT offices about how to join these list </a:t>
            </a:r>
            <a:r>
              <a:rPr lang="en-US" dirty="0" err="1"/>
              <a:t>servs</a:t>
            </a:r>
            <a:r>
              <a:rPr lang="en-US" dirty="0"/>
              <a:t>,</a:t>
            </a:r>
            <a:r>
              <a:rPr lang="en-US" baseline="0" dirty="0"/>
              <a:t> or email Mzavadsky@medstar911.org </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28</a:t>
            </a:fld>
            <a:endParaRPr lang="en-US"/>
          </a:p>
        </p:txBody>
      </p:sp>
    </p:spTree>
    <p:extLst>
      <p:ext uri="{BB962C8B-B14F-4D97-AF65-F5344CB8AC3E}">
        <p14:creationId xmlns:p14="http://schemas.microsoft.com/office/powerpoint/2010/main" val="2689139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Builds:</a:t>
            </a:r>
          </a:p>
          <a:p>
            <a:r>
              <a:rPr lang="en-US" dirty="0"/>
              <a:t>EMS ‘owns’ this space</a:t>
            </a:r>
            <a:r>
              <a:rPr lang="en-US" baseline="0" dirty="0"/>
              <a:t> – it is something we will always do, and is a GAP in the healthcare system we currently fill.</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4</a:t>
            </a:fld>
            <a:endParaRPr lang="en-US"/>
          </a:p>
        </p:txBody>
      </p:sp>
    </p:spTree>
    <p:extLst>
      <p:ext uri="{BB962C8B-B14F-4D97-AF65-F5344CB8AC3E}">
        <p14:creationId xmlns:p14="http://schemas.microsoft.com/office/powerpoint/2010/main" val="18684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Builds:</a:t>
            </a:r>
          </a:p>
          <a:p>
            <a:r>
              <a:rPr lang="en-US" dirty="0"/>
              <a:t>Using the same infrastructure,</a:t>
            </a:r>
            <a:r>
              <a:rPr lang="en-US" baseline="0" dirty="0"/>
              <a:t> we could do these additional things to help navigate patients through our complex healthcare system.</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5</a:t>
            </a:fld>
            <a:endParaRPr lang="en-US"/>
          </a:p>
        </p:txBody>
      </p:sp>
    </p:spTree>
    <p:extLst>
      <p:ext uri="{BB962C8B-B14F-4D97-AF65-F5344CB8AC3E}">
        <p14:creationId xmlns:p14="http://schemas.microsoft.com/office/powerpoint/2010/main" val="45195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Builds:</a:t>
            </a:r>
          </a:p>
          <a:p>
            <a:r>
              <a:rPr lang="en-US" dirty="0"/>
              <a:t>We</a:t>
            </a:r>
            <a:r>
              <a:rPr lang="en-US" baseline="0" dirty="0"/>
              <a:t> can demonstrate more value by combining our core mission with the aforementioned additional services.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6</a:t>
            </a:fld>
            <a:endParaRPr lang="en-US"/>
          </a:p>
        </p:txBody>
      </p:sp>
    </p:spTree>
    <p:extLst>
      <p:ext uri="{BB962C8B-B14F-4D97-AF65-F5344CB8AC3E}">
        <p14:creationId xmlns:p14="http://schemas.microsoft.com/office/powerpoint/2010/main" val="3742487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MIH vs. CP clarification.</a:t>
            </a:r>
            <a:r>
              <a:rPr lang="en-US" baseline="0" dirty="0"/>
              <a:t>  MIH is an umbrella term for a strategy/philosophy about doing 3.0 activities.  COMPONENTS of MIH could include the things under the umbrella.  An agency could do one or all of these components and have it as part of their MIH strategy.</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7</a:t>
            </a:fld>
            <a:endParaRPr lang="en-US"/>
          </a:p>
        </p:txBody>
      </p:sp>
    </p:spTree>
    <p:extLst>
      <p:ext uri="{BB962C8B-B14F-4D97-AF65-F5344CB8AC3E}">
        <p14:creationId xmlns:p14="http://schemas.microsoft.com/office/powerpoint/2010/main" val="1056886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Explain each of</a:t>
            </a:r>
            <a:r>
              <a:rPr lang="en-US" baseline="0" dirty="0"/>
              <a:t> these…  Add that the local EMS provider is often invited into a patient’s home more readily than other, lesser know and lesser trusted providers.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8</a:t>
            </a:fld>
            <a:endParaRPr lang="en-US"/>
          </a:p>
        </p:txBody>
      </p:sp>
    </p:spTree>
    <p:extLst>
      <p:ext uri="{BB962C8B-B14F-4D97-AF65-F5344CB8AC3E}">
        <p14:creationId xmlns:p14="http://schemas.microsoft.com/office/powerpoint/2010/main" val="344944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Echo the earlier comments.</a:t>
            </a:r>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9</a:t>
            </a:fld>
            <a:endParaRPr lang="en-US"/>
          </a:p>
        </p:txBody>
      </p:sp>
    </p:spTree>
    <p:extLst>
      <p:ext uri="{BB962C8B-B14F-4D97-AF65-F5344CB8AC3E}">
        <p14:creationId xmlns:p14="http://schemas.microsoft.com/office/powerpoint/2010/main" val="4001953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10</a:t>
            </a:fld>
            <a:endParaRPr lang="en-US"/>
          </a:p>
        </p:txBody>
      </p:sp>
    </p:spTree>
    <p:extLst>
      <p:ext uri="{BB962C8B-B14F-4D97-AF65-F5344CB8AC3E}">
        <p14:creationId xmlns:p14="http://schemas.microsoft.com/office/powerpoint/2010/main" val="2972963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s-ES"/>
          </a:p>
        </p:txBody>
      </p:sp>
      <p:sp>
        <p:nvSpPr>
          <p:cNvPr id="5" name="Rectangle 5"/>
          <p:cNvSpPr>
            <a:spLocks noGrp="1" noChangeArrowheads="1"/>
          </p:cNvSpPr>
          <p:nvPr>
            <p:ph type="ftr" sz="quarter" idx="11"/>
          </p:nvPr>
        </p:nvSpPr>
        <p:spPr/>
        <p:txBody>
          <a:bodyPr/>
          <a:lstStyle>
            <a:lvl1pPr>
              <a:defRPr/>
            </a:lvl1pPr>
          </a:lstStyle>
          <a:p>
            <a:pPr>
              <a:defRPr/>
            </a:pPr>
            <a:endParaRPr lang="es-ES"/>
          </a:p>
        </p:txBody>
      </p:sp>
      <p:sp>
        <p:nvSpPr>
          <p:cNvPr id="6" name="Rectangle 6"/>
          <p:cNvSpPr>
            <a:spLocks noGrp="1" noChangeArrowheads="1"/>
          </p:cNvSpPr>
          <p:nvPr>
            <p:ph type="sldNum" sz="quarter" idx="12"/>
          </p:nvPr>
        </p:nvSpPr>
        <p:spPr/>
        <p:txBody>
          <a:bodyPr/>
          <a:lstStyle>
            <a:lvl1pPr>
              <a:defRPr smtClean="0"/>
            </a:lvl1pPr>
          </a:lstStyle>
          <a:p>
            <a:pPr>
              <a:defRPr/>
            </a:pPr>
            <a:fld id="{94748FFD-5A4D-AC49-8CCB-2E8CC2CF5C48}" type="slidenum">
              <a:rPr lang="es-ES"/>
              <a:pPr>
                <a:defRPr/>
              </a:pPr>
              <a:t>‹#›</a:t>
            </a:fld>
            <a:endParaRPr lang="es-ES"/>
          </a:p>
        </p:txBody>
      </p:sp>
    </p:spTree>
    <p:extLst>
      <p:ext uri="{BB962C8B-B14F-4D97-AF65-F5344CB8AC3E}">
        <p14:creationId xmlns:p14="http://schemas.microsoft.com/office/powerpoint/2010/main" val="2994855835"/>
      </p:ext>
    </p:extLst>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Content">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endParaRPr lang="en-US" dirty="0"/>
          </a:p>
        </p:txBody>
      </p:sp>
      <p:sp>
        <p:nvSpPr>
          <p:cNvPr id="3" name="2 Marcador de contenido"/>
          <p:cNvSpPr>
            <a:spLocks noGrp="1"/>
          </p:cNvSpPr>
          <p:nvPr>
            <p:ph idx="1"/>
          </p:nvPr>
        </p:nvSpPr>
        <p:spPr/>
        <p:txBody>
          <a:bodyPr/>
          <a:lstStyle/>
          <a:p>
            <a:pPr lvl="0"/>
            <a:r>
              <a:rPr lang="en-US"/>
              <a:t>Click to edit Master text styles</a:t>
            </a:r>
          </a:p>
          <a:p>
            <a:pPr lvl="1"/>
            <a:r>
              <a:rPr lang="en-US"/>
              <a:t>Second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3EE9335-F472-4F47-87A8-B34FC13A3581}" type="slidenum">
              <a:rPr lang="es-ES"/>
              <a:pPr>
                <a:defRPr/>
              </a:pPr>
              <a:t>‹#›</a:t>
            </a:fld>
            <a:endParaRPr lang="es-ES"/>
          </a:p>
        </p:txBody>
      </p:sp>
      <p:pic>
        <p:nvPicPr>
          <p:cNvPr id="7" name="Picture 6" descr="EMS3_patient_centered.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17771" y="5798358"/>
            <a:ext cx="953693" cy="923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2971486"/>
      </p:ext>
    </p:extLst>
  </p:cSld>
  <p:clrMapOvr>
    <a:masterClrMapping/>
  </p:clrMapOvr>
  <p:transition spd="med"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ext Bottom">
    <p:spTree>
      <p:nvGrpSpPr>
        <p:cNvPr id="1" name=""/>
        <p:cNvGrpSpPr/>
        <p:nvPr/>
      </p:nvGrpSpPr>
      <p:grpSpPr>
        <a:xfrm>
          <a:off x="0" y="0"/>
          <a:ext cx="0" cy="0"/>
          <a:chOff x="0" y="0"/>
          <a:chExt cx="0" cy="0"/>
        </a:xfrm>
      </p:grpSpPr>
      <p:sp>
        <p:nvSpPr>
          <p:cNvPr id="2" name="1 Título"/>
          <p:cNvSpPr>
            <a:spLocks noGrp="1"/>
          </p:cNvSpPr>
          <p:nvPr>
            <p:ph type="title"/>
          </p:nvPr>
        </p:nvSpPr>
        <p:spPr>
          <a:xfrm>
            <a:off x="963084" y="2420889"/>
            <a:ext cx="10363200" cy="3348087"/>
          </a:xfrm>
        </p:spPr>
        <p:txBody>
          <a:bodyPr anchor="t"/>
          <a:lstStyle>
            <a:lvl1pPr algn="l">
              <a:lnSpc>
                <a:spcPts val="4200"/>
              </a:lnSpc>
              <a:defRPr sz="4000" b="1" cap="none" spc="-100">
                <a:solidFill>
                  <a:schemeClr val="tx1"/>
                </a:solidFill>
                <a:effectLst/>
              </a:defRPr>
            </a:lvl1p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73F5DF33-B73A-6A45-8B78-F4893EC8C970}" type="slidenum">
              <a:rPr lang="es-ES"/>
              <a:pPr>
                <a:defRPr/>
              </a:pPr>
              <a:t>‹#›</a:t>
            </a:fld>
            <a:endParaRPr lang="es-ES"/>
          </a:p>
        </p:txBody>
      </p:sp>
      <p:pic>
        <p:nvPicPr>
          <p:cNvPr id="6" name="Picture 5" descr="EMS3_patient_centered.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0017" y="5589241"/>
            <a:ext cx="1051448" cy="10556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849809"/>
      </p:ext>
    </p:extLst>
  </p:cSld>
  <p:clrMapOvr>
    <a:masterClrMapping/>
  </p:clrMapOvr>
  <p:transition spd="med"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988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770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4143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cene3d>
              <a:camera prst="orthographicFront"/>
              <a:lightRig rig="flat" dir="t">
                <a:rot lat="0" lon="0" rev="18900000"/>
              </a:lightRig>
            </a:scene3d>
            <a:sp3d extrusionH="31750" contourW="6350" prstMaterial="powder">
              <a:contourClr>
                <a:schemeClr val="accent3">
                  <a:tint val="100000"/>
                  <a:shade val="100000"/>
                  <a:satMod val="100000"/>
                  <a:hueMod val="100000"/>
                </a:schemeClr>
              </a:contourClr>
            </a:sp3d>
          </a:bodyPr>
          <a:lstStyle/>
          <a:p>
            <a:pPr lvl="0"/>
            <a:r>
              <a:rPr lang="es-ES" dirty="0"/>
              <a:t>Text</a:t>
            </a:r>
          </a:p>
        </p:txBody>
      </p:sp>
      <p:sp>
        <p:nvSpPr>
          <p:cNvPr id="1027" name="Rectangle 3"/>
          <p:cNvSpPr>
            <a:spLocks noGrp="1" noChangeArrowheads="1"/>
          </p:cNvSpPr>
          <p:nvPr>
            <p:ph type="body" idx="1"/>
          </p:nvPr>
        </p:nvSpPr>
        <p:spPr bwMode="auto">
          <a:xfrm>
            <a:off x="609600" y="2276475"/>
            <a:ext cx="10972800" cy="384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dirty="0"/>
              <a:t>Text</a:t>
            </a:r>
          </a:p>
          <a:p>
            <a:pPr lvl="1"/>
            <a:r>
              <a:rPr lang="es-ES" dirty="0"/>
              <a:t>Text</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mn-ea"/>
                <a:cs typeface="Arial" charset="0"/>
              </a:defRPr>
            </a:lvl1pPr>
          </a:lstStyle>
          <a:p>
            <a:pPr>
              <a:defRPr/>
            </a:pPr>
            <a:endParaRPr lang="es-E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Arial" charset="0"/>
              </a:defRPr>
            </a:lvl1pPr>
          </a:lstStyle>
          <a:p>
            <a:pPr>
              <a:defRPr/>
            </a:pPr>
            <a:endParaRPr lang="es-ES"/>
          </a:p>
        </p:txBody>
      </p:sp>
      <p:sp>
        <p:nvSpPr>
          <p:cNvPr id="1030" name="Rectangle 6"/>
          <p:cNvSpPr>
            <a:spLocks noGrp="1" noChangeArrowheads="1"/>
          </p:cNvSpPr>
          <p:nvPr>
            <p:ph type="sldNum" sz="quarter" idx="4"/>
          </p:nvPr>
        </p:nvSpPr>
        <p:spPr bwMode="auto">
          <a:xfrm>
            <a:off x="8737600" y="6245225"/>
            <a:ext cx="52705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Arial" charset="0"/>
              </a:defRPr>
            </a:lvl1pPr>
          </a:lstStyle>
          <a:p>
            <a:pPr>
              <a:defRPr/>
            </a:pPr>
            <a:fld id="{C6DF3F72-F97D-B944-A86F-0A01F2E19028}" type="slidenum">
              <a:rPr lang="es-ES"/>
              <a:pPr>
                <a:defRPr/>
              </a:pPr>
              <a:t>‹#›</a:t>
            </a:fld>
            <a:endParaRPr lang="es-ES"/>
          </a:p>
        </p:txBody>
      </p:sp>
      <p:sp>
        <p:nvSpPr>
          <p:cNvPr id="1031" name="TextBox 1"/>
          <p:cNvSpPr txBox="1">
            <a:spLocks noChangeArrowheads="1"/>
          </p:cNvSpPr>
          <p:nvPr userDrawn="1"/>
        </p:nvSpPr>
        <p:spPr bwMode="auto">
          <a:xfrm>
            <a:off x="317500" y="66389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1032" name="Picture 2" descr="NAEMT logo notag outlines.png"/>
          <p:cNvPicPr>
            <a:picLocks noChangeAspect="1"/>
          </p:cNvPicPr>
          <p:nvPr userDrawn="1"/>
        </p:nvPicPr>
        <p:blipFill>
          <a:blip r:embed="rId8" cstate="email">
            <a:extLst>
              <a:ext uri="{28A0092B-C50C-407E-A947-70E740481C1C}">
                <a14:useLocalDpi xmlns:a14="http://schemas.microsoft.com/office/drawing/2010/main" val="0"/>
              </a:ext>
            </a:extLst>
          </a:blip>
          <a:srcRect/>
          <a:stretch>
            <a:fillRect/>
          </a:stretch>
        </p:blipFill>
        <p:spPr bwMode="auto">
          <a:xfrm>
            <a:off x="10128448" y="6223001"/>
            <a:ext cx="1494891"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5" r:id="rId1"/>
    <p:sldLayoutId id="2147483653" r:id="rId2"/>
    <p:sldLayoutId id="2147483654" r:id="rId3"/>
    <p:sldLayoutId id="2147483656" r:id="rId4"/>
    <p:sldLayoutId id="2147483657" r:id="rId5"/>
  </p:sldLayoutIdLst>
  <p:transition spd="med" advClick="0">
    <p:fade/>
  </p:transition>
  <p:txStyles>
    <p:titleStyle>
      <a:lvl1pPr algn="ctr" rtl="0" eaLnBrk="0" fontAlgn="base" hangingPunct="0">
        <a:lnSpc>
          <a:spcPts val="4800"/>
        </a:lnSpc>
        <a:spcBef>
          <a:spcPct val="0"/>
        </a:spcBef>
        <a:spcAft>
          <a:spcPct val="0"/>
        </a:spcAft>
        <a:defRPr sz="4600" b="1">
          <a:ln/>
          <a:solidFill>
            <a:srgbClr val="FFFFFF"/>
          </a:solidFill>
          <a:effectLst>
            <a:outerShdw blurRad="50800" dist="38100" dir="5400000" algn="t" rotWithShape="0">
              <a:prstClr val="black">
                <a:alpha val="40000"/>
              </a:prstClr>
            </a:outerShdw>
          </a:effectLst>
          <a:latin typeface="+mj-lt"/>
          <a:ea typeface="ＭＳ Ｐゴシック" charset="0"/>
          <a:cs typeface="+mj-cs"/>
        </a:defRPr>
      </a:lvl1pPr>
      <a:lvl2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2pPr>
      <a:lvl3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3pPr>
      <a:lvl4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4pPr>
      <a:lvl5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lnSpc>
          <a:spcPts val="4200"/>
        </a:lnSpc>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wma"/><Relationship Id="rId7" Type="http://schemas.openxmlformats.org/officeDocument/2006/relationships/image" Target="../media/image7.png"/><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hyperlink" Target="https://icma.org/articles/ems-era-health-care-reform" TargetMode="External"/><Relationship Id="rId3" Type="http://schemas.openxmlformats.org/officeDocument/2006/relationships/slideLayout" Target="../slideLayouts/slideLayout2.xml"/><Relationship Id="rId7" Type="http://schemas.openxmlformats.org/officeDocument/2006/relationships/image" Target="../media/image32.png"/><Relationship Id="rId12" Type="http://schemas.openxmlformats.org/officeDocument/2006/relationships/image" Target="../media/image8.pn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31.png"/><Relationship Id="rId11" Type="http://schemas.openxmlformats.org/officeDocument/2006/relationships/hyperlink" Target="https://www.researchgate.net/publication/256082991_EMS_at_the_healthcare_table" TargetMode="External"/><Relationship Id="rId5" Type="http://schemas.openxmlformats.org/officeDocument/2006/relationships/image" Target="../media/image30.png"/><Relationship Id="rId10" Type="http://schemas.openxmlformats.org/officeDocument/2006/relationships/hyperlink" Target="https://efficientgov.com/blog/2015/12/24/ems-in-2015-demonstrating-value-in-a-changing-healthcare-system/" TargetMode="External"/><Relationship Id="rId4" Type="http://schemas.openxmlformats.org/officeDocument/2006/relationships/image" Target="../media/image29.png"/><Relationship Id="rId9" Type="http://schemas.openxmlformats.org/officeDocument/2006/relationships/hyperlink" Target="https://www.phe.gov/ASPRBlog/Lists/Posts/Post.aspx?ID=191"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advisory.com/research/care-transformation-center/care-transformation-center-blog/2015/10/community-paramedicine-webcon-recap" TargetMode="External"/><Relationship Id="rId3" Type="http://schemas.openxmlformats.org/officeDocument/2006/relationships/slideLayout" Target="../slideLayouts/slideLayout2.xml"/><Relationship Id="rId7" Type="http://schemas.openxmlformats.org/officeDocument/2006/relationships/hyperlink" Target="http://content.healthaffairs.org/content/32/12/2142.abstract" TargetMode="Externa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4.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hyperlink" Target="http://www.wsj.com/articles/paramedics-aren-t-just-for-emergencies-1439832074" TargetMode="External"/><Relationship Id="rId5" Type="http://schemas.openxmlformats.org/officeDocument/2006/relationships/image" Target="../media/image35.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35.png"/><Relationship Id="rId5" Type="http://schemas.openxmlformats.org/officeDocument/2006/relationships/hyperlink" Target="http://www.wsj.com/articles/the-revolution-in-ems-care-1474855802"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36.png"/><Relationship Id="rId5" Type="http://schemas.openxmlformats.org/officeDocument/2006/relationships/hyperlink" Target="http://keranews.org/post/meet-paramedic-who-makes-house-calls-keep-patients-out-er" TargetMode="External"/><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37.png"/><Relationship Id="rId5" Type="http://schemas.openxmlformats.org/officeDocument/2006/relationships/hyperlink" Target="https://www.washingtonpost.com/local/public-safety/urgent-care-on-wheels-fire-departments-rescuing-patients-from-costly-er-trips/2017/02/02/" TargetMode="External"/><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38.png"/><Relationship Id="rId5" Type="http://schemas.openxmlformats.org/officeDocument/2006/relationships/hyperlink" Target="http://managedhealthcareexecutive.modernmedicine.com/managed-healthcare-executive/news/paramedics-fight-combat-ed-visits-readmissions" TargetMode="External"/><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39.png"/><Relationship Id="rId5" Type="http://schemas.openxmlformats.org/officeDocument/2006/relationships/hyperlink" Target="http://www.hhnmag.com/articles/8238-call-an-ambulance-for-care" TargetMode="Externa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39.png"/><Relationship Id="rId5" Type="http://schemas.openxmlformats.org/officeDocument/2006/relationships/hyperlink" Target="http://www.hhnmag.com/articles/8238-call-an-ambulance-for-care"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40.png"/><Relationship Id="rId5" Type="http://schemas.openxmlformats.org/officeDocument/2006/relationships/hyperlink" Target="https://www.abqjournal.com/1005425/blue-cross-paramedic-program-cuts-er-overuse.html?__prclt=ifWRWVO1" TargetMode="External"/><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26.wma"/><Relationship Id="rId7" Type="http://schemas.openxmlformats.org/officeDocument/2006/relationships/image" Target="../media/image21.png"/><Relationship Id="rId2" Type="http://schemas.microsoft.com/office/2007/relationships/media" Target="../media/media26.wma"/><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notesSlide" Target="../notesSlides/notesSlide23.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media27.wma"/><Relationship Id="rId2" Type="http://schemas.microsoft.com/office/2007/relationships/media" Target="../media/media27.wm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41.png"/><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media28.wma"/><Relationship Id="rId7" Type="http://schemas.openxmlformats.org/officeDocument/2006/relationships/image" Target="../media/image8.png"/><Relationship Id="rId2" Type="http://schemas.microsoft.com/office/2007/relationships/media" Target="../media/media28.wma"/><Relationship Id="rId1" Type="http://schemas.openxmlformats.org/officeDocument/2006/relationships/tags" Target="../tags/tag7.xml"/><Relationship Id="rId6" Type="http://schemas.openxmlformats.org/officeDocument/2006/relationships/image" Target="../media/image42.png"/><Relationship Id="rId5" Type="http://schemas.openxmlformats.org/officeDocument/2006/relationships/notesSlide" Target="../notesSlides/notesSlide24.xml"/><Relationship Id="rId4"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audio" Target="../media/media29.wma"/><Relationship Id="rId2" Type="http://schemas.microsoft.com/office/2007/relationships/media" Target="../media/media29.wma"/><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43.png"/><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audio" Target="../media/media30.wma"/><Relationship Id="rId2" Type="http://schemas.microsoft.com/office/2007/relationships/media" Target="../media/media30.wm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44.png"/><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media31.wma"/><Relationship Id="rId2" Type="http://schemas.microsoft.com/office/2007/relationships/media" Target="../media/media31.wma"/><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45.png"/><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audio" Target="../media/media32.wma"/><Relationship Id="rId2" Type="http://schemas.microsoft.com/office/2007/relationships/media" Target="../media/media32.wma"/><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46.png"/><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audio" Target="../media/media33.wma"/><Relationship Id="rId2" Type="http://schemas.microsoft.com/office/2007/relationships/media" Target="../media/media33.wma"/><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audio" Target="../media/media34.wma"/><Relationship Id="rId2" Type="http://schemas.microsoft.com/office/2007/relationships/media" Target="../media/media34.wma"/><Relationship Id="rId1" Type="http://schemas.openxmlformats.org/officeDocument/2006/relationships/tags" Target="../tags/tag13.xml"/><Relationship Id="rId6" Type="http://schemas.openxmlformats.org/officeDocument/2006/relationships/image" Target="../media/image8.png"/><Relationship Id="rId5" Type="http://schemas.openxmlformats.org/officeDocument/2006/relationships/image" Target="../media/image48.png"/><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audio" Target="../media/media35.wma"/><Relationship Id="rId2" Type="http://schemas.microsoft.com/office/2007/relationships/media" Target="../media/media35.wma"/><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8.png"/><Relationship Id="rId5" Type="http://schemas.openxmlformats.org/officeDocument/2006/relationships/hyperlink" Target="http://www.naemt.org/initiatives/ems-transformation" TargetMode="Externa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4.wma"/><Relationship Id="rId7" Type="http://schemas.openxmlformats.org/officeDocument/2006/relationships/image" Target="../media/image13.png"/><Relationship Id="rId2" Type="http://schemas.microsoft.com/office/2007/relationships/media" Target="../media/media4.wma"/><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notesSlide" Target="../notesSlides/notesSlide3.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5.wma"/><Relationship Id="rId7" Type="http://schemas.openxmlformats.org/officeDocument/2006/relationships/image" Target="../media/image17.png"/><Relationship Id="rId2" Type="http://schemas.microsoft.com/office/2007/relationships/media" Target="../media/media5.wma"/><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notesSlide" Target="../notesSlides/notesSlide4.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wma"/><Relationship Id="rId7" Type="http://schemas.openxmlformats.org/officeDocument/2006/relationships/image" Target="../media/image21.png"/><Relationship Id="rId2" Type="http://schemas.microsoft.com/office/2007/relationships/media" Target="../media/media6.wma"/><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8.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3356992"/>
            <a:ext cx="8136904" cy="1872208"/>
          </a:xfrm>
        </p:spPr>
        <p:txBody>
          <a:bodyPr/>
          <a:lstStyle/>
          <a:p>
            <a:pPr algn="l">
              <a:lnSpc>
                <a:spcPct val="100000"/>
              </a:lnSpc>
              <a:defRPr/>
            </a:pPr>
            <a:r>
              <a:rPr lang="en-US" sz="8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EMS </a:t>
            </a:r>
            <a:br>
              <a:rPr lang="en-US" sz="8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6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Transformation</a:t>
            </a:r>
          </a:p>
        </p:txBody>
      </p:sp>
      <p:sp>
        <p:nvSpPr>
          <p:cNvPr id="3" name="Subtitle 2"/>
          <p:cNvSpPr>
            <a:spLocks noGrp="1"/>
          </p:cNvSpPr>
          <p:nvPr>
            <p:ph type="subTitle" idx="1"/>
          </p:nvPr>
        </p:nvSpPr>
        <p:spPr>
          <a:xfrm>
            <a:off x="2351088" y="5467351"/>
            <a:ext cx="7777162" cy="841375"/>
          </a:xfrm>
        </p:spPr>
        <p:txBody>
          <a:bodyPr/>
          <a:lstStyle/>
          <a:p>
            <a:pPr algn="l">
              <a:defRPr/>
            </a:pPr>
            <a:r>
              <a:rPr lang="en-US" b="1" dirty="0">
                <a:solidFill>
                  <a:srgbClr val="083E8A"/>
                </a:solidFill>
              </a:rPr>
              <a:t>Moving our profession to “EMS 3.0”</a:t>
            </a:r>
          </a:p>
        </p:txBody>
      </p:sp>
      <p:grpSp>
        <p:nvGrpSpPr>
          <p:cNvPr id="5" name="Group 4">
            <a:extLst>
              <a:ext uri="{FF2B5EF4-FFF2-40B4-BE49-F238E27FC236}">
                <a16:creationId xmlns="" xmlns:a16="http://schemas.microsoft.com/office/drawing/2014/main" id="{C75933A6-CE77-C640-8913-937B82891508}"/>
              </a:ext>
            </a:extLst>
          </p:cNvPr>
          <p:cNvGrpSpPr/>
          <p:nvPr/>
        </p:nvGrpSpPr>
        <p:grpSpPr>
          <a:xfrm>
            <a:off x="3935760" y="188640"/>
            <a:ext cx="4464496" cy="4464496"/>
            <a:chOff x="1907704" y="1556792"/>
            <a:chExt cx="5328592" cy="5328592"/>
          </a:xfrm>
        </p:grpSpPr>
        <p:pic>
          <p:nvPicPr>
            <p:cNvPr id="6" name="Picture 5" descr="EMS3_patient_centered.png">
              <a:extLst>
                <a:ext uri="{FF2B5EF4-FFF2-40B4-BE49-F238E27FC236}">
                  <a16:creationId xmlns="" xmlns:a16="http://schemas.microsoft.com/office/drawing/2014/main" id="{F1C8A8E7-0401-AC49-8A81-8791EB5F7B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9661" y="1748351"/>
              <a:ext cx="4104678" cy="470531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 xmlns:a16="http://schemas.microsoft.com/office/drawing/2014/main" id="{458627F2-D30A-4244-B759-10DEA87ADCFC}"/>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07704" y="1556792"/>
              <a:ext cx="5328592" cy="5328592"/>
            </a:xfrm>
            <a:prstGeom prst="rect">
              <a:avLst/>
            </a:prstGeom>
          </p:spPr>
        </p:pic>
      </p:gr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31807">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EMS is </a:t>
            </a:r>
            <a:br>
              <a:rPr lang="en-US" dirty="0">
                <a:solidFill>
                  <a:schemeClr val="accent3"/>
                </a:solidFill>
              </a:rPr>
            </a:br>
            <a:r>
              <a:rPr lang="en-US" i="1" u="sng" dirty="0">
                <a:solidFill>
                  <a:schemeClr val="accent3"/>
                </a:solidFill>
              </a:rPr>
              <a:t>Uniquely Positioned</a:t>
            </a:r>
            <a:r>
              <a:rPr lang="en-US" i="1" dirty="0">
                <a:solidFill>
                  <a:schemeClr val="accent3"/>
                </a:solidFill>
              </a:rPr>
              <a:t> </a:t>
            </a:r>
            <a:r>
              <a:rPr lang="en-US" dirty="0">
                <a:solidFill>
                  <a:schemeClr val="accent3"/>
                </a:solidFill>
              </a:rPr>
              <a:t>to Help</a:t>
            </a:r>
            <a:endParaRPr lang="en-US" dirty="0"/>
          </a:p>
        </p:txBody>
      </p:sp>
      <p:sp>
        <p:nvSpPr>
          <p:cNvPr id="3" name="Content Placeholder 2"/>
          <p:cNvSpPr>
            <a:spLocks noGrp="1"/>
          </p:cNvSpPr>
          <p:nvPr>
            <p:ph idx="1"/>
          </p:nvPr>
        </p:nvSpPr>
        <p:spPr/>
        <p:txBody>
          <a:bodyPr/>
          <a:lstStyle/>
          <a:p>
            <a:r>
              <a:rPr lang="en-US" dirty="0"/>
              <a:t>EMS provides </a:t>
            </a:r>
            <a:r>
              <a:rPr lang="en-US" b="1" i="1" u="sng" dirty="0"/>
              <a:t>highly reliable patient assessment</a:t>
            </a:r>
            <a:r>
              <a:rPr lang="en-US" dirty="0"/>
              <a:t> and </a:t>
            </a:r>
            <a:r>
              <a:rPr lang="en-US" b="1" i="1" u="sng" dirty="0"/>
              <a:t>treatment</a:t>
            </a:r>
            <a:r>
              <a:rPr lang="en-US" dirty="0"/>
              <a:t> in response to emergency, urgent or </a:t>
            </a:r>
            <a:r>
              <a:rPr lang="en-US" b="1" i="1" u="sng" dirty="0"/>
              <a:t>unscheduled episodes </a:t>
            </a:r>
            <a:r>
              <a:rPr lang="en-US" dirty="0"/>
              <a:t>of illness or injury.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25041976"/>
      </p:ext>
    </p:extLst>
  </p:cSld>
  <p:clrMapOvr>
    <a:masterClrMapping/>
  </p:clrMapOvr>
  <p:transition spd="slow" advClick="0" advTm="4841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EMS is </a:t>
            </a:r>
            <a:br>
              <a:rPr lang="en-US" dirty="0">
                <a:solidFill>
                  <a:schemeClr val="accent3"/>
                </a:solidFill>
              </a:rPr>
            </a:br>
            <a:r>
              <a:rPr lang="en-US" i="1" u="sng" dirty="0">
                <a:solidFill>
                  <a:schemeClr val="accent3"/>
                </a:solidFill>
              </a:rPr>
              <a:t>Uniquely Positioned</a:t>
            </a:r>
            <a:r>
              <a:rPr lang="en-US" i="1" dirty="0">
                <a:solidFill>
                  <a:schemeClr val="accent3"/>
                </a:solidFill>
              </a:rPr>
              <a:t> </a:t>
            </a:r>
            <a:r>
              <a:rPr lang="en-US" dirty="0">
                <a:solidFill>
                  <a:schemeClr val="accent3"/>
                </a:solidFill>
              </a:rPr>
              <a:t>to Help</a:t>
            </a:r>
            <a:endParaRPr lang="en-US" dirty="0"/>
          </a:p>
        </p:txBody>
      </p:sp>
      <p:sp>
        <p:nvSpPr>
          <p:cNvPr id="3" name="Content Placeholder 2"/>
          <p:cNvSpPr>
            <a:spLocks noGrp="1"/>
          </p:cNvSpPr>
          <p:nvPr>
            <p:ph idx="1"/>
          </p:nvPr>
        </p:nvSpPr>
        <p:spPr/>
        <p:txBody>
          <a:bodyPr/>
          <a:lstStyle/>
          <a:p>
            <a:pPr>
              <a:lnSpc>
                <a:spcPts val="3600"/>
              </a:lnSpc>
            </a:pPr>
            <a:r>
              <a:rPr lang="en-US" dirty="0"/>
              <a:t>Services provided as part of </a:t>
            </a:r>
            <a:r>
              <a:rPr lang="en-US" b="1" i="1" u="sng" dirty="0"/>
              <a:t>EMS 3.0</a:t>
            </a:r>
            <a:r>
              <a:rPr lang="en-US" b="1" i="1" dirty="0"/>
              <a:t> </a:t>
            </a:r>
            <a:r>
              <a:rPr lang="en-US" dirty="0"/>
              <a:t>can effectively </a:t>
            </a:r>
            <a:r>
              <a:rPr lang="en-US" b="1" i="1" dirty="0"/>
              <a:t>navigate</a:t>
            </a:r>
            <a:r>
              <a:rPr lang="en-US" dirty="0"/>
              <a:t> patients needing urgent or unscheduled care through the </a:t>
            </a:r>
            <a:r>
              <a:rPr lang="en-US" b="1" i="1" dirty="0"/>
              <a:t>healthcare system </a:t>
            </a:r>
            <a:r>
              <a:rPr lang="en-US" dirty="0"/>
              <a:t>to ensure they receive the </a:t>
            </a:r>
            <a:r>
              <a:rPr lang="en-US" b="1" i="1" dirty="0"/>
              <a:t>right care, in the right place, at the right time</a:t>
            </a:r>
            <a:r>
              <a:rPr lang="en-US" dirty="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22415571"/>
      </p:ext>
    </p:extLst>
  </p:cSld>
  <p:clrMapOvr>
    <a:masterClrMapping/>
  </p:clrMapOvr>
  <mc:AlternateContent xmlns:mc="http://schemas.openxmlformats.org/markup-compatibility/2006">
    <mc:Choice xmlns:p14="http://schemas.microsoft.com/office/powerpoint/2010/main" Requires="p14">
      <p:transition spd="slow" p14:dur="1500" advClick="0" advTm="4759">
        <p:wipe dir="r"/>
      </p:transition>
    </mc:Choice>
    <mc:Fallback>
      <p:transition spd="slow" advClick="0" advTm="4759">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EMS is </a:t>
            </a:r>
            <a:br>
              <a:rPr lang="en-US" dirty="0">
                <a:solidFill>
                  <a:schemeClr val="accent3"/>
                </a:solidFill>
              </a:rPr>
            </a:br>
            <a:r>
              <a:rPr lang="en-US" i="1" u="sng" dirty="0">
                <a:solidFill>
                  <a:schemeClr val="accent3"/>
                </a:solidFill>
              </a:rPr>
              <a:t>Uniquely Positioned</a:t>
            </a:r>
            <a:r>
              <a:rPr lang="en-US" i="1" dirty="0">
                <a:solidFill>
                  <a:schemeClr val="accent3"/>
                </a:solidFill>
              </a:rPr>
              <a:t> </a:t>
            </a:r>
            <a:r>
              <a:rPr lang="en-US" dirty="0">
                <a:solidFill>
                  <a:schemeClr val="accent3"/>
                </a:solidFill>
              </a:rPr>
              <a:t>to Help</a:t>
            </a:r>
            <a:endParaRPr lang="en-US" dirty="0"/>
          </a:p>
        </p:txBody>
      </p:sp>
      <p:sp>
        <p:nvSpPr>
          <p:cNvPr id="3" name="Content Placeholder 2"/>
          <p:cNvSpPr>
            <a:spLocks noGrp="1"/>
          </p:cNvSpPr>
          <p:nvPr>
            <p:ph idx="1"/>
          </p:nvPr>
        </p:nvSpPr>
        <p:spPr/>
        <p:txBody>
          <a:bodyPr/>
          <a:lstStyle/>
          <a:p>
            <a:pPr>
              <a:lnSpc>
                <a:spcPts val="3600"/>
              </a:lnSpc>
              <a:spcBef>
                <a:spcPts val="1368"/>
              </a:spcBef>
            </a:pPr>
            <a:r>
              <a:rPr lang="en-US" dirty="0"/>
              <a:t>EMS is provided under the </a:t>
            </a:r>
            <a:r>
              <a:rPr lang="en-US" b="1" i="1" dirty="0"/>
              <a:t>medical direction </a:t>
            </a:r>
            <a:r>
              <a:rPr lang="en-US" dirty="0"/>
              <a:t>and oversight of </a:t>
            </a:r>
            <a:r>
              <a:rPr lang="en-US" b="1" i="1" dirty="0"/>
              <a:t>specialized physicians </a:t>
            </a:r>
            <a:r>
              <a:rPr lang="en-US" dirty="0"/>
              <a:t>with </a:t>
            </a:r>
            <a:r>
              <a:rPr lang="en-US" b="1" i="1" dirty="0"/>
              <a:t>unique knowledge</a:t>
            </a:r>
            <a:r>
              <a:rPr lang="en-US" dirty="0"/>
              <a:t> of the delivery of healthcare in the out-of-hospital environment. </a:t>
            </a:r>
          </a:p>
          <a:p>
            <a:pPr>
              <a:lnSpc>
                <a:spcPts val="3600"/>
              </a:lnSpc>
              <a:spcBef>
                <a:spcPts val="1368"/>
              </a:spcBef>
            </a:pPr>
            <a:r>
              <a:rPr lang="en-US" dirty="0"/>
              <a:t>EMS medical directors frequently </a:t>
            </a:r>
            <a:r>
              <a:rPr lang="en-US" b="1" i="1" dirty="0"/>
              <a:t>coordinate</a:t>
            </a:r>
            <a:r>
              <a:rPr lang="en-US" dirty="0"/>
              <a:t> with physicians of other specialties to </a:t>
            </a:r>
            <a:r>
              <a:rPr lang="en-US" b="1" i="1" dirty="0"/>
              <a:t>enhance</a:t>
            </a:r>
            <a:r>
              <a:rPr lang="en-US" dirty="0"/>
              <a:t> patient care.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2961122"/>
      </p:ext>
    </p:extLst>
  </p:cSld>
  <p:clrMapOvr>
    <a:masterClrMapping/>
  </p:clrMapOvr>
  <mc:AlternateContent xmlns:mc="http://schemas.openxmlformats.org/markup-compatibility/2006">
    <mc:Choice xmlns:p14="http://schemas.microsoft.com/office/powerpoint/2010/main" Requires="p14">
      <p:transition spd="slow" p14:dur="2300" advClick="0" advTm="65489">
        <p:wipe dir="r"/>
      </p:transition>
    </mc:Choice>
    <mc:Fallback>
      <p:transition spd="slow" advClick="0" advTm="65489">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1000"/>
                                  </p:stCondLst>
                                  <p:childTnLst>
                                    <p:set>
                                      <p:cBhvr>
                                        <p:cTn id="8" dur="1" fill="hold">
                                          <p:stCondLst>
                                            <p:cond delay="99"/>
                                          </p:stCondLst>
                                        </p:cTn>
                                        <p:tgtEl>
                                          <p:spTgt spid="3">
                                            <p:txEl>
                                              <p:pRg st="0" end="0"/>
                                            </p:txEl>
                                          </p:spTgt>
                                        </p:tgtEl>
                                        <p:attrNameLst>
                                          <p:attrName>style.visibility</p:attrName>
                                        </p:attrNameLst>
                                      </p:cBhvr>
                                      <p:to>
                                        <p:strVal val="visible"/>
                                      </p:to>
                                    </p:set>
                                  </p:childTnLst>
                                </p:cTn>
                              </p:par>
                            </p:childTnLst>
                          </p:cTn>
                        </p:par>
                        <p:par>
                          <p:cTn id="9" fill="hold">
                            <p:stCondLst>
                              <p:cond delay="1100"/>
                            </p:stCondLst>
                            <p:childTnLst>
                              <p:par>
                                <p:cTn id="10" presetID="1" presetClass="entr" presetSubtype="0" fill="hold" nodeType="afterEffect">
                                  <p:stCondLst>
                                    <p:cond delay="7000"/>
                                  </p:stCondLst>
                                  <p:childTnLst>
                                    <p:set>
                                      <p:cBhvr>
                                        <p:cTn id="11" dur="1" fill="hold">
                                          <p:stCondLst>
                                            <p:cond delay="199"/>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EMS is </a:t>
            </a:r>
            <a:br>
              <a:rPr lang="en-US" dirty="0">
                <a:solidFill>
                  <a:schemeClr val="accent3"/>
                </a:solidFill>
              </a:rPr>
            </a:br>
            <a:r>
              <a:rPr lang="en-US" i="1" u="sng" dirty="0">
                <a:solidFill>
                  <a:schemeClr val="accent3"/>
                </a:solidFill>
              </a:rPr>
              <a:t>Uniquely Positioned</a:t>
            </a:r>
            <a:r>
              <a:rPr lang="en-US" dirty="0">
                <a:solidFill>
                  <a:schemeClr val="accent3"/>
                </a:solidFill>
              </a:rPr>
              <a:t> to Help</a:t>
            </a:r>
            <a:endParaRPr lang="en-US" dirty="0"/>
          </a:p>
        </p:txBody>
      </p:sp>
      <p:sp>
        <p:nvSpPr>
          <p:cNvPr id="3" name="Content Placeholder 2"/>
          <p:cNvSpPr>
            <a:spLocks noGrp="1"/>
          </p:cNvSpPr>
          <p:nvPr>
            <p:ph idx="1"/>
          </p:nvPr>
        </p:nvSpPr>
        <p:spPr/>
        <p:txBody>
          <a:bodyPr/>
          <a:lstStyle/>
          <a:p>
            <a:r>
              <a:rPr lang="en-US" b="1" i="1" u="sng" dirty="0"/>
              <a:t>EMS 3.0</a:t>
            </a:r>
            <a:r>
              <a:rPr lang="en-US" b="1" i="1" dirty="0"/>
              <a:t> </a:t>
            </a:r>
            <a:r>
              <a:rPr lang="en-US" dirty="0"/>
              <a:t>agencies fill gaps in patient care:</a:t>
            </a:r>
          </a:p>
          <a:p>
            <a:pPr lvl="1"/>
            <a:r>
              <a:rPr lang="en-US" dirty="0"/>
              <a:t>Preventing new or recurrent medical episodes</a:t>
            </a:r>
          </a:p>
          <a:p>
            <a:pPr lvl="1"/>
            <a:r>
              <a:rPr lang="en-US" dirty="0"/>
              <a:t>Reduce ambulance transports</a:t>
            </a:r>
          </a:p>
          <a:p>
            <a:pPr lvl="1"/>
            <a:r>
              <a:rPr lang="en-US" dirty="0"/>
              <a:t>Reduce emergency department visits</a:t>
            </a:r>
          </a:p>
          <a:p>
            <a:pPr lvl="1"/>
            <a:r>
              <a:rPr lang="en-US" dirty="0"/>
              <a:t>Reduce hospital admissions and readmissions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15088508"/>
      </p:ext>
    </p:extLst>
  </p:cSld>
  <p:clrMapOvr>
    <a:masterClrMapping/>
  </p:clrMapOvr>
  <p:transition spd="slow" advClick="0" advTm="7374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EMS is </a:t>
            </a:r>
            <a:br>
              <a:rPr lang="en-US" dirty="0">
                <a:solidFill>
                  <a:schemeClr val="accent3"/>
                </a:solidFill>
              </a:rPr>
            </a:br>
            <a:r>
              <a:rPr lang="en-US" i="1" u="sng" dirty="0">
                <a:solidFill>
                  <a:schemeClr val="accent3"/>
                </a:solidFill>
              </a:rPr>
              <a:t>Uniquely Positioned</a:t>
            </a:r>
            <a:r>
              <a:rPr lang="en-US" i="1" dirty="0">
                <a:solidFill>
                  <a:schemeClr val="accent3"/>
                </a:solidFill>
              </a:rPr>
              <a:t> </a:t>
            </a:r>
            <a:r>
              <a:rPr lang="en-US" dirty="0">
                <a:solidFill>
                  <a:schemeClr val="accent3"/>
                </a:solidFill>
              </a:rPr>
              <a:t>to Help</a:t>
            </a:r>
            <a:endParaRPr lang="en-US" dirty="0"/>
          </a:p>
        </p:txBody>
      </p:sp>
      <p:sp>
        <p:nvSpPr>
          <p:cNvPr id="3" name="Content Placeholder 2"/>
          <p:cNvSpPr>
            <a:spLocks noGrp="1"/>
          </p:cNvSpPr>
          <p:nvPr>
            <p:ph idx="1"/>
          </p:nvPr>
        </p:nvSpPr>
        <p:spPr/>
        <p:txBody>
          <a:bodyPr/>
          <a:lstStyle/>
          <a:p>
            <a:r>
              <a:rPr lang="en-US" b="1" i="1" u="sng" dirty="0"/>
              <a:t>EMS 3.0</a:t>
            </a:r>
            <a:r>
              <a:rPr lang="en-US" dirty="0"/>
              <a:t> agencies coordinate and </a:t>
            </a:r>
            <a:r>
              <a:rPr lang="en-US" b="1" i="1" dirty="0"/>
              <a:t>collaborate</a:t>
            </a:r>
            <a:r>
              <a:rPr lang="en-US" dirty="0"/>
              <a:t> with a variety of community healthcare providers/agencies to deliver a broad spectrum of </a:t>
            </a:r>
            <a:r>
              <a:rPr lang="en-US" b="1" i="1" dirty="0"/>
              <a:t>patient-centered</a:t>
            </a:r>
            <a:r>
              <a:rPr lang="en-US" dirty="0"/>
              <a:t> preventive, primary, specialty, and/or rehabilitative care outside of medical facilities.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35023728"/>
      </p:ext>
    </p:extLst>
  </p:cSld>
  <p:clrMapOvr>
    <a:masterClrMapping/>
  </p:clrMapOvr>
  <p:transition spd="slow" advClick="0" advTm="4652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Vision =</a:t>
            </a:r>
            <a:br>
              <a:rPr lang="en-US" dirty="0"/>
            </a:br>
            <a:r>
              <a:rPr lang="en-US" i="1" u="sng" dirty="0"/>
              <a:t>Industry Alignment!</a:t>
            </a:r>
          </a:p>
        </p:txBody>
      </p:sp>
      <p:sp>
        <p:nvSpPr>
          <p:cNvPr id="3" name="Content Placeholder 2"/>
          <p:cNvSpPr>
            <a:spLocks noGrp="1"/>
          </p:cNvSpPr>
          <p:nvPr>
            <p:ph idx="1"/>
          </p:nvPr>
        </p:nvSpPr>
        <p:spPr>
          <a:xfrm>
            <a:off x="1981200" y="1988840"/>
            <a:ext cx="8229600" cy="3849688"/>
          </a:xfrm>
        </p:spPr>
        <p:txBody>
          <a:bodyPr/>
          <a:lstStyle/>
          <a:p>
            <a:pPr marL="285750" indent="-285750">
              <a:lnSpc>
                <a:spcPct val="150000"/>
              </a:lnSpc>
              <a:spcBef>
                <a:spcPts val="0"/>
              </a:spcBef>
              <a:buFont typeface="Arial" panose="020B0604020202020204" pitchFamily="34" charset="0"/>
              <a:buChar char="•"/>
            </a:pPr>
            <a:r>
              <a:rPr lang="en-US" sz="2000" b="1" dirty="0"/>
              <a:t>National Association of State EMS Officials</a:t>
            </a:r>
          </a:p>
          <a:p>
            <a:pPr marL="285750" indent="-285750">
              <a:lnSpc>
                <a:spcPct val="150000"/>
              </a:lnSpc>
              <a:spcBef>
                <a:spcPts val="0"/>
              </a:spcBef>
              <a:buFont typeface="Arial" panose="020B0604020202020204" pitchFamily="34" charset="0"/>
              <a:buChar char="•"/>
            </a:pPr>
            <a:r>
              <a:rPr lang="en-US" sz="2000" b="1" dirty="0"/>
              <a:t>National Association of EMTs</a:t>
            </a:r>
          </a:p>
          <a:p>
            <a:pPr marL="285750" indent="-285750">
              <a:lnSpc>
                <a:spcPct val="150000"/>
              </a:lnSpc>
              <a:spcBef>
                <a:spcPts val="0"/>
              </a:spcBef>
              <a:buFont typeface="Arial" panose="020B0604020202020204" pitchFamily="34" charset="0"/>
              <a:buChar char="•"/>
            </a:pPr>
            <a:r>
              <a:rPr lang="en-US" sz="2000" b="1" dirty="0"/>
              <a:t>National Association of EMS Physicians</a:t>
            </a:r>
          </a:p>
          <a:p>
            <a:pPr marL="285750" indent="-285750">
              <a:lnSpc>
                <a:spcPct val="150000"/>
              </a:lnSpc>
              <a:spcBef>
                <a:spcPts val="0"/>
              </a:spcBef>
              <a:buFont typeface="Arial" panose="020B0604020202020204" pitchFamily="34" charset="0"/>
              <a:buChar char="•"/>
            </a:pPr>
            <a:r>
              <a:rPr lang="en-US" sz="2000" b="1" dirty="0"/>
              <a:t>National EMS Management Association</a:t>
            </a:r>
          </a:p>
          <a:p>
            <a:pPr marL="285750" indent="-285750">
              <a:lnSpc>
                <a:spcPct val="150000"/>
              </a:lnSpc>
              <a:spcBef>
                <a:spcPts val="0"/>
              </a:spcBef>
              <a:buFont typeface="Arial" panose="020B0604020202020204" pitchFamily="34" charset="0"/>
              <a:buChar char="•"/>
            </a:pPr>
            <a:r>
              <a:rPr lang="en-US" sz="2000" b="1" dirty="0"/>
              <a:t>National Association of EMS Educators</a:t>
            </a:r>
          </a:p>
          <a:p>
            <a:pPr marL="285750" indent="-285750">
              <a:lnSpc>
                <a:spcPct val="150000"/>
              </a:lnSpc>
              <a:spcBef>
                <a:spcPts val="0"/>
              </a:spcBef>
              <a:buFont typeface="Arial" panose="020B0604020202020204" pitchFamily="34" charset="0"/>
              <a:buChar char="•"/>
            </a:pPr>
            <a:r>
              <a:rPr lang="en-US" sz="2000" b="1" dirty="0"/>
              <a:t>American Ambulance Association</a:t>
            </a:r>
          </a:p>
          <a:p>
            <a:pPr marL="285750" indent="-285750">
              <a:lnSpc>
                <a:spcPct val="150000"/>
              </a:lnSpc>
              <a:spcBef>
                <a:spcPts val="0"/>
              </a:spcBef>
              <a:buFont typeface="Arial" panose="020B0604020202020204" pitchFamily="34" charset="0"/>
              <a:buChar char="•"/>
            </a:pPr>
            <a:r>
              <a:rPr lang="en-US" sz="2000" b="1" dirty="0"/>
              <a:t>And, several other national EMS organizations</a:t>
            </a:r>
          </a:p>
          <a:p>
            <a:pPr marL="285750" indent="-285750">
              <a:spcBef>
                <a:spcPts val="0"/>
              </a:spcBef>
              <a:buFont typeface="Arial" panose="020B0604020202020204" pitchFamily="34" charset="0"/>
              <a:buChar char="•"/>
            </a:pPr>
            <a:endParaRPr lang="en-US" sz="2000" dirty="0"/>
          </a:p>
          <a:p>
            <a:pPr marL="285750" indent="-285750">
              <a:spcBef>
                <a:spcPts val="0"/>
              </a:spcBef>
              <a:buFont typeface="Arial" panose="020B0604020202020204" pitchFamily="34" charset="0"/>
              <a:buChar char="•"/>
            </a:pPr>
            <a:endParaRPr lang="en-US" sz="2800" dirty="0"/>
          </a:p>
        </p:txBody>
      </p:sp>
      <p:pic>
        <p:nvPicPr>
          <p:cNvPr id="4" name="Picture 10" descr="http://naemsedata.org/images/NAEMSE_logo.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998713" y="5613044"/>
            <a:ext cx="816193" cy="928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627360" y="5656977"/>
            <a:ext cx="1695773" cy="716953"/>
          </a:xfrm>
          <a:prstGeom prst="rect">
            <a:avLst/>
          </a:prstGeom>
        </p:spPr>
      </p:pic>
      <p:pic>
        <p:nvPicPr>
          <p:cNvPr id="6" name="Picture 5"/>
          <p:cNvPicPr>
            <a:picLocks noChangeAspect="1"/>
          </p:cNvPicPr>
          <p:nvPr/>
        </p:nvPicPr>
        <p:blipFill>
          <a:blip r:embed="rId7"/>
          <a:stretch>
            <a:fillRect/>
          </a:stretch>
        </p:blipFill>
        <p:spPr>
          <a:xfrm>
            <a:off x="2711625" y="5532612"/>
            <a:ext cx="915735" cy="1089084"/>
          </a:xfrm>
          <a:prstGeom prst="rect">
            <a:avLst/>
          </a:prstGeom>
        </p:spPr>
      </p:pic>
      <p:pic>
        <p:nvPicPr>
          <p:cNvPr id="7" name="Picture 4" descr="http://www.naemsp.org/Style%20Library/Images/logo.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394573" y="5449871"/>
            <a:ext cx="909313" cy="10761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the-aaa.org/wp-content/themes/philanthropy-parent/images/AC2015/aaa_logo.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577626" y="5636681"/>
            <a:ext cx="1147347" cy="757543"/>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43955748"/>
      </p:ext>
    </p:extLst>
  </p:cSld>
  <p:clrMapOvr>
    <a:masterClrMapping/>
  </p:clrMapOvr>
  <p:transition spd="med" advClick="0" advTm="402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Publications Support the </a:t>
            </a:r>
            <a:r>
              <a:rPr lang="en-US" i="1" u="sng" dirty="0"/>
              <a:t>EMS 3.0</a:t>
            </a:r>
            <a:r>
              <a:rPr lang="en-US" i="1" dirty="0"/>
              <a:t> </a:t>
            </a:r>
            <a:r>
              <a:rPr lang="en-US" dirty="0"/>
              <a:t>Transformation</a:t>
            </a:r>
          </a:p>
        </p:txBody>
      </p:sp>
      <p:pic>
        <p:nvPicPr>
          <p:cNvPr id="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21237" y="1988841"/>
            <a:ext cx="3498354" cy="1790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39689" y="1898533"/>
            <a:ext cx="2871111" cy="2061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21237" y="4005064"/>
            <a:ext cx="3498354" cy="1368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341399" y="4077072"/>
            <a:ext cx="2842491" cy="19235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721236" y="5877273"/>
            <a:ext cx="8047171" cy="830997"/>
          </a:xfrm>
          <a:prstGeom prst="rect">
            <a:avLst/>
          </a:prstGeom>
        </p:spPr>
        <p:txBody>
          <a:bodyPr wrap="square">
            <a:spAutoFit/>
          </a:bodyPr>
          <a:lstStyle/>
          <a:p>
            <a:r>
              <a:rPr lang="en-US" sz="1200" dirty="0">
                <a:hlinkClick r:id="rId8"/>
              </a:rPr>
              <a:t>https://icma.org/articles/ems-era-health-care-reform</a:t>
            </a:r>
            <a:endParaRPr lang="en-US" sz="1200" dirty="0"/>
          </a:p>
          <a:p>
            <a:r>
              <a:rPr lang="en-US" sz="1200" dirty="0">
                <a:hlinkClick r:id="rId9"/>
              </a:rPr>
              <a:t>https://www.phe.gov/ASPRBlog/Lists/Posts/Post.aspx?ID=191</a:t>
            </a:r>
            <a:endParaRPr lang="en-US" sz="1200" dirty="0"/>
          </a:p>
          <a:p>
            <a:r>
              <a:rPr lang="en-US" sz="1200" dirty="0">
                <a:hlinkClick r:id="rId10"/>
              </a:rPr>
              <a:t>https://efficientgov.com/blog/2015/12/24/ems-in-2015-demonstrating-value-in-a-changing-healthcare-system/</a:t>
            </a:r>
            <a:endParaRPr lang="en-US" sz="1200" dirty="0"/>
          </a:p>
          <a:p>
            <a:r>
              <a:rPr lang="en-US" sz="1200" dirty="0">
                <a:hlinkClick r:id="rId11"/>
              </a:rPr>
              <a:t>https://www.researchgate.net/publication/256082991_EMS_at_the_healthcare_table</a:t>
            </a:r>
            <a:r>
              <a:rPr lang="en-US" sz="1200"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54508594"/>
      </p:ext>
    </p:extLst>
  </p:cSld>
  <p:clrMapOvr>
    <a:masterClrMapping/>
  </p:clrMapOvr>
  <p:transition spd="med" advClick="0" advTm="840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Publications Support the </a:t>
            </a:r>
            <a:r>
              <a:rPr lang="en-US" i="1" u="sng" dirty="0"/>
              <a:t>EMS 3.0</a:t>
            </a:r>
            <a:r>
              <a:rPr lang="en-US" i="1" dirty="0"/>
              <a:t> </a:t>
            </a:r>
            <a:r>
              <a:rPr lang="en-US" dirty="0"/>
              <a:t>Transformation</a:t>
            </a:r>
          </a:p>
        </p:txBody>
      </p:sp>
      <p:pic>
        <p:nvPicPr>
          <p:cNvPr id="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03512" y="1840030"/>
            <a:ext cx="4536504" cy="3533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a:stretch>
            <a:fillRect/>
          </a:stretch>
        </p:blipFill>
        <p:spPr>
          <a:xfrm>
            <a:off x="6816080" y="1840029"/>
            <a:ext cx="3240360" cy="3710584"/>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923374" y="5550614"/>
            <a:ext cx="4203844" cy="276999"/>
          </a:xfrm>
          <a:prstGeom prst="rect">
            <a:avLst/>
          </a:prstGeom>
        </p:spPr>
        <p:txBody>
          <a:bodyPr wrap="none">
            <a:spAutoFit/>
          </a:bodyPr>
          <a:lstStyle/>
          <a:p>
            <a:pPr algn="ctr"/>
            <a:r>
              <a:rPr lang="en-US" sz="1200" dirty="0">
                <a:hlinkClick r:id="rId7"/>
              </a:rPr>
              <a:t>http://content.healthaffairs.org/content/32/12/2142.abstract</a:t>
            </a:r>
            <a:r>
              <a:rPr lang="en-US" sz="1200" dirty="0"/>
              <a:t> </a:t>
            </a:r>
          </a:p>
        </p:txBody>
      </p:sp>
      <p:sp>
        <p:nvSpPr>
          <p:cNvPr id="7" name="Rectangle 6"/>
          <p:cNvSpPr/>
          <p:nvPr/>
        </p:nvSpPr>
        <p:spPr>
          <a:xfrm>
            <a:off x="6744073" y="5602472"/>
            <a:ext cx="3312368" cy="830997"/>
          </a:xfrm>
          <a:prstGeom prst="rect">
            <a:avLst/>
          </a:prstGeom>
        </p:spPr>
        <p:txBody>
          <a:bodyPr wrap="square">
            <a:spAutoFit/>
          </a:bodyPr>
          <a:lstStyle/>
          <a:p>
            <a:r>
              <a:rPr lang="en-US" sz="1200" dirty="0">
                <a:hlinkClick r:id="rId8"/>
              </a:rPr>
              <a:t>https://www.advisory.com/research/care-transformation-center/care-transformation-center-blog/2015/10/community-paramedicine-webcon-recap</a:t>
            </a:r>
            <a:r>
              <a:rPr lang="en-US" sz="1200"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29154628"/>
      </p:ext>
    </p:extLst>
  </p:cSld>
  <p:clrMapOvr>
    <a:masterClrMapping/>
  </p:clrMapOvr>
  <p:transition spd="med" advClick="0" advTm="1176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368" y="188641"/>
            <a:ext cx="11521280" cy="5632311"/>
          </a:xfrm>
          <a:prstGeom prst="rect">
            <a:avLst/>
          </a:prstGeom>
        </p:spPr>
        <p:txBody>
          <a:bodyPr wrap="square">
            <a:spAutoFit/>
          </a:bodyPr>
          <a:lstStyle/>
          <a:p>
            <a:r>
              <a:rPr lang="en-US" sz="3200" b="1" dirty="0">
                <a:solidFill>
                  <a:schemeClr val="bg1"/>
                </a:solidFill>
              </a:rPr>
              <a:t>Paramedics Aren't Just for Emergencies</a:t>
            </a:r>
          </a:p>
          <a:p>
            <a:r>
              <a:rPr lang="en-US" sz="2400" i="1" dirty="0">
                <a:solidFill>
                  <a:schemeClr val="bg1"/>
                </a:solidFill>
              </a:rPr>
              <a:t>Home visits for lab tests, IV medications and hospital follow-up</a:t>
            </a:r>
          </a:p>
          <a:p>
            <a:endParaRPr lang="en-US" sz="1200" dirty="0"/>
          </a:p>
          <a:p>
            <a:endParaRPr lang="en-US" sz="1200" dirty="0"/>
          </a:p>
          <a:p>
            <a:endParaRPr lang="en-US" sz="1200" dirty="0"/>
          </a:p>
          <a:p>
            <a:endParaRPr lang="en-US" sz="1200" dirty="0"/>
          </a:p>
          <a:p>
            <a:endParaRPr lang="en-US" sz="1200" dirty="0"/>
          </a:p>
          <a:p>
            <a:r>
              <a:rPr lang="en-US" sz="1400" dirty="0"/>
              <a:t>By Laura </a:t>
            </a:r>
            <a:r>
              <a:rPr lang="en-US" sz="1400" dirty="0" err="1"/>
              <a:t>Landro</a:t>
            </a:r>
            <a:r>
              <a:rPr lang="en-US" sz="1400" dirty="0"/>
              <a:t> </a:t>
            </a:r>
          </a:p>
          <a:p>
            <a:r>
              <a:rPr lang="en-US" sz="1400" b="1" dirty="0">
                <a:solidFill>
                  <a:srgbClr val="C00000"/>
                </a:solidFill>
              </a:rPr>
              <a:t>August 17, 2015 </a:t>
            </a:r>
          </a:p>
          <a:p>
            <a:endParaRPr lang="en-US" sz="2000" dirty="0"/>
          </a:p>
          <a:p>
            <a:r>
              <a:rPr lang="en-US" sz="1400" i="1" dirty="0">
                <a:solidFill>
                  <a:srgbClr val="C00000"/>
                </a:solidFill>
              </a:rPr>
              <a:t>Paramedics, who race to emergencies and transport victims to the nearest ER, are taking on a new role: keeping patients out of the hospital. </a:t>
            </a:r>
          </a:p>
          <a:p>
            <a:endParaRPr lang="en-US" sz="1400" dirty="0"/>
          </a:p>
          <a:p>
            <a:r>
              <a:rPr lang="en-US" sz="1400" dirty="0"/>
              <a:t>In this new role, paramedics augment existing programs like visiting nurse services and home care. </a:t>
            </a:r>
            <a:r>
              <a:rPr lang="en-US" sz="1400" b="1" i="1" dirty="0">
                <a:solidFill>
                  <a:srgbClr val="C00000"/>
                </a:solidFill>
              </a:rPr>
              <a:t>They also treat patients who don’t meet home-nursing criteria or don’t want someone in their home all the time but still have complex needs, says  David Schoenwetter, an emergency physician and head of the mobile health paramedic pilot program at </a:t>
            </a:r>
            <a:r>
              <a:rPr lang="en-US" sz="1400" b="1" i="1" dirty="0" err="1">
                <a:solidFill>
                  <a:srgbClr val="C00000"/>
                </a:solidFill>
              </a:rPr>
              <a:t>Geisinger</a:t>
            </a:r>
            <a:r>
              <a:rPr lang="en-US" sz="1400" b="1" i="1" dirty="0">
                <a:solidFill>
                  <a:srgbClr val="C00000"/>
                </a:solidFill>
              </a:rPr>
              <a:t> Wyoming Valley Medical Center</a:t>
            </a:r>
            <a:r>
              <a:rPr lang="en-US" sz="1400" dirty="0">
                <a:solidFill>
                  <a:srgbClr val="C00000"/>
                </a:solidFill>
              </a:rPr>
              <a:t> </a:t>
            </a:r>
            <a:r>
              <a:rPr lang="en-US" sz="1400" dirty="0"/>
              <a:t>in Wilkes-Barre, Pa., part of Danville, Pa.-based </a:t>
            </a:r>
            <a:r>
              <a:rPr lang="en-US" sz="1400" dirty="0" err="1"/>
              <a:t>Geisinger</a:t>
            </a:r>
            <a:r>
              <a:rPr lang="en-US" sz="1400" dirty="0"/>
              <a:t> Health System. </a:t>
            </a:r>
          </a:p>
          <a:p>
            <a:endParaRPr lang="en-US" sz="1400" dirty="0"/>
          </a:p>
          <a:p>
            <a:r>
              <a:rPr lang="en-US" sz="1400" dirty="0"/>
              <a:t>The programs aim to reduce the high costs of emergency room visits and inpatient hospital stays. Hospitals are facing financial penalties from Medicare and other payers when patients are readmitted to the hospital within 30 days of being discharged.</a:t>
            </a:r>
          </a:p>
          <a:p>
            <a:endParaRPr lang="en-US" sz="1400" dirty="0"/>
          </a:p>
          <a:p>
            <a:r>
              <a:rPr lang="en-US" sz="1400" dirty="0"/>
              <a:t>days among 704 patients who had a home visit from a paramedic, </a:t>
            </a:r>
            <a:r>
              <a:rPr lang="en-US" sz="1400" dirty="0" err="1"/>
              <a:t>Geisinger</a:t>
            </a:r>
            <a:r>
              <a:rPr lang="en-US" sz="1400" dirty="0"/>
              <a:t> calculates. From March 2014 to June 2015, the </a:t>
            </a:r>
            <a:r>
              <a:rPr lang="en-US" sz="1400" dirty="0" err="1"/>
              <a:t>Geisinger</a:t>
            </a:r>
            <a:r>
              <a:rPr lang="en-US" sz="1400" dirty="0"/>
              <a:t> mobile health team prevented 42 hospitalizations, 33 emergency department visits and 168 inpatient he case of heart-failure patients, hospital admissions and emergency-room visits were reduced by 50%, and the rate of hospital readmissions within 30 days fell by 15%. Patient satisfaction scores for the program were 100%.</a:t>
            </a:r>
          </a:p>
        </p:txBody>
      </p:sp>
      <p:pic>
        <p:nvPicPr>
          <p:cNvPr id="5" name="Picture 4"/>
          <p:cNvPicPr>
            <a:picLocks noChangeAspect="1"/>
          </p:cNvPicPr>
          <p:nvPr/>
        </p:nvPicPr>
        <p:blipFill>
          <a:blip r:embed="rId5"/>
          <a:stretch>
            <a:fillRect/>
          </a:stretch>
        </p:blipFill>
        <p:spPr>
          <a:xfrm>
            <a:off x="5245838" y="6055594"/>
            <a:ext cx="1844339" cy="195513"/>
          </a:xfrm>
          <a:prstGeom prst="rect">
            <a:avLst/>
          </a:prstGeom>
        </p:spPr>
      </p:pic>
      <p:sp>
        <p:nvSpPr>
          <p:cNvPr id="6" name="Rectangle 5"/>
          <p:cNvSpPr/>
          <p:nvPr/>
        </p:nvSpPr>
        <p:spPr>
          <a:xfrm>
            <a:off x="3010977" y="6347249"/>
            <a:ext cx="6314060" cy="276999"/>
          </a:xfrm>
          <a:prstGeom prst="rect">
            <a:avLst/>
          </a:prstGeom>
        </p:spPr>
        <p:txBody>
          <a:bodyPr wrap="square">
            <a:spAutoFit/>
          </a:bodyPr>
          <a:lstStyle/>
          <a:p>
            <a:pPr algn="ctr"/>
            <a:r>
              <a:rPr lang="en-US" sz="1200" dirty="0">
                <a:hlinkClick r:id="rId6"/>
              </a:rPr>
              <a:t>http://www.wsj.com/articles/paramedics-aren-t-just-for-emergencies-1439832074</a:t>
            </a:r>
            <a:r>
              <a:rPr lang="en-US" sz="1200" dirty="0"/>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52481412"/>
      </p:ext>
    </p:extLst>
  </p:cSld>
  <p:clrMapOvr>
    <a:masterClrMapping/>
  </p:clrMapOvr>
  <p:transition spd="med" advClick="0" advTm="533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332656"/>
            <a:ext cx="11521280" cy="5570756"/>
          </a:xfrm>
          <a:prstGeom prst="rect">
            <a:avLst/>
          </a:prstGeom>
        </p:spPr>
        <p:txBody>
          <a:bodyPr wrap="square">
            <a:spAutoFit/>
          </a:bodyPr>
          <a:lstStyle/>
          <a:p>
            <a:r>
              <a:rPr lang="en-US" sz="2800" b="1" dirty="0">
                <a:solidFill>
                  <a:schemeClr val="bg1"/>
                </a:solidFill>
              </a:rPr>
              <a:t>The Revolution in EMS Care</a:t>
            </a:r>
          </a:p>
          <a:p>
            <a:r>
              <a:rPr lang="en-US" b="1" i="1" dirty="0">
                <a:solidFill>
                  <a:schemeClr val="bg1"/>
                </a:solidFill>
              </a:rPr>
              <a:t>Thanks to new technology, new life-saving techniques and new missions, ambulance crews are far from the ‘horizontal taxicabs’ they once were</a:t>
            </a:r>
          </a:p>
          <a:p>
            <a:endParaRPr lang="en-US" dirty="0"/>
          </a:p>
          <a:p>
            <a:endParaRPr lang="en-US" dirty="0"/>
          </a:p>
          <a:p>
            <a:r>
              <a:rPr lang="en-US" sz="1400" dirty="0"/>
              <a:t>By Laura </a:t>
            </a:r>
            <a:r>
              <a:rPr lang="en-US" sz="1400" dirty="0" err="1"/>
              <a:t>Lancro</a:t>
            </a:r>
            <a:endParaRPr lang="en-US" sz="1400" dirty="0"/>
          </a:p>
          <a:p>
            <a:r>
              <a:rPr lang="en-US" sz="1400" b="1" dirty="0">
                <a:solidFill>
                  <a:srgbClr val="C00000"/>
                </a:solidFill>
              </a:rPr>
              <a:t>September 25, 2016</a:t>
            </a:r>
          </a:p>
          <a:p>
            <a:endParaRPr lang="en-US" sz="2000" dirty="0"/>
          </a:p>
          <a:p>
            <a:r>
              <a:rPr lang="en-US" sz="1600" dirty="0"/>
              <a:t>There’s a revolution taking place in emergency medical services, and for many, it could be life changing.</a:t>
            </a:r>
          </a:p>
          <a:p>
            <a:endParaRPr lang="en-US" sz="1600" dirty="0"/>
          </a:p>
          <a:p>
            <a:r>
              <a:rPr lang="en-US" sz="1600" dirty="0"/>
              <a:t>From the increasingly sophisticated equipment they carry and the new lifesaving techniques they use, to the changing roles they play in some communities—providing preventive care and monitoring patients at home—ambulance crews today are hardly recognizable from their origins as “horizontal taxicabs.”</a:t>
            </a:r>
          </a:p>
          <a:p>
            <a:endParaRPr lang="en-US" sz="1600" dirty="0"/>
          </a:p>
          <a:p>
            <a:r>
              <a:rPr lang="en-US" sz="1600" b="1" dirty="0"/>
              <a:t>Coming soon: preventive-care teams</a:t>
            </a:r>
          </a:p>
          <a:p>
            <a:r>
              <a:rPr lang="en-US" sz="1600" i="1" dirty="0">
                <a:solidFill>
                  <a:srgbClr val="C00000"/>
                </a:solidFill>
              </a:rPr>
              <a:t>In what could amount to a sea change for many EMS workers, health-care policy makers are looking at having so-called community paramedicine teams provide preventive care—and even make regularly scheduled house calls.</a:t>
            </a:r>
          </a:p>
          <a:p>
            <a:endParaRPr lang="en-US" sz="1600" dirty="0"/>
          </a:p>
          <a:p>
            <a:r>
              <a:rPr lang="en-US" sz="1600" i="1" dirty="0">
                <a:solidFill>
                  <a:srgbClr val="C00000"/>
                </a:solidFill>
              </a:rPr>
              <a:t>In a concept some are calling </a:t>
            </a:r>
            <a:r>
              <a:rPr lang="en-US" sz="1600" b="1" i="1" dirty="0"/>
              <a:t>“EMS 3.0,” </a:t>
            </a:r>
            <a:r>
              <a:rPr lang="en-US" sz="1600" i="1" dirty="0">
                <a:solidFill>
                  <a:srgbClr val="C00000"/>
                </a:solidFill>
              </a:rPr>
              <a:t>ambulance crews with advanced medical training in more communities already are treating patients in their homes, including frail or elderly patients, helping to manage chronic conditions like diabetes, and are checking on recently discharged hospital patients to ensure they are following their care instructions.</a:t>
            </a:r>
          </a:p>
        </p:txBody>
      </p:sp>
      <p:sp>
        <p:nvSpPr>
          <p:cNvPr id="5" name="Rectangle 4"/>
          <p:cNvSpPr/>
          <p:nvPr/>
        </p:nvSpPr>
        <p:spPr>
          <a:xfrm>
            <a:off x="3322984" y="6525344"/>
            <a:ext cx="5546029" cy="276999"/>
          </a:xfrm>
          <a:prstGeom prst="rect">
            <a:avLst/>
          </a:prstGeom>
        </p:spPr>
        <p:txBody>
          <a:bodyPr wrap="square">
            <a:spAutoFit/>
          </a:bodyPr>
          <a:lstStyle/>
          <a:p>
            <a:pPr algn="ctr"/>
            <a:r>
              <a:rPr lang="en-US" sz="1200" dirty="0">
                <a:hlinkClick r:id="rId5"/>
              </a:rPr>
              <a:t>http://www.wsj.com/articles/the-revolution-in-ems-care-1474855802</a:t>
            </a:r>
            <a:r>
              <a:rPr lang="en-US" sz="1200" dirty="0"/>
              <a:t> </a:t>
            </a:r>
          </a:p>
        </p:txBody>
      </p:sp>
      <p:pic>
        <p:nvPicPr>
          <p:cNvPr id="6" name="Picture 5"/>
          <p:cNvPicPr>
            <a:picLocks noChangeAspect="1"/>
          </p:cNvPicPr>
          <p:nvPr/>
        </p:nvPicPr>
        <p:blipFill>
          <a:blip r:embed="rId6"/>
          <a:stretch>
            <a:fillRect/>
          </a:stretch>
        </p:blipFill>
        <p:spPr>
          <a:xfrm>
            <a:off x="5106105" y="6109442"/>
            <a:ext cx="1979789" cy="2098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9351073"/>
      </p:ext>
    </p:extLst>
  </p:cSld>
  <p:clrMapOvr>
    <a:masterClrMapping/>
  </p:clrMapOvr>
  <p:transition spd="med" advClick="0" advTm="107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919536" y="2348881"/>
            <a:ext cx="4270864" cy="3436599"/>
          </a:xfrm>
          <a:prstGeom prst="rect">
            <a:avLst/>
          </a:prstGeom>
        </p:spPr>
      </p:pic>
      <p:pic>
        <p:nvPicPr>
          <p:cNvPr id="6" name="Picture 5"/>
          <p:cNvPicPr>
            <a:picLocks noChangeAspect="1"/>
          </p:cNvPicPr>
          <p:nvPr/>
        </p:nvPicPr>
        <p:blipFill>
          <a:blip r:embed="rId6"/>
          <a:stretch>
            <a:fillRect/>
          </a:stretch>
        </p:blipFill>
        <p:spPr>
          <a:xfrm>
            <a:off x="7081130" y="2348880"/>
            <a:ext cx="2867306" cy="1080120"/>
          </a:xfrm>
          <a:prstGeom prst="rect">
            <a:avLst/>
          </a:prstGeom>
        </p:spPr>
      </p:pic>
      <p:sp>
        <p:nvSpPr>
          <p:cNvPr id="7" name="Title 1"/>
          <p:cNvSpPr txBox="1">
            <a:spLocks/>
          </p:cNvSpPr>
          <p:nvPr/>
        </p:nvSpPr>
        <p:spPr>
          <a:xfrm>
            <a:off x="551384" y="629723"/>
            <a:ext cx="10585176" cy="729980"/>
          </a:xfrm>
          <a:prstGeom prst="rect">
            <a:avLst/>
          </a:prstGeom>
        </p:spPr>
        <p:txBody>
          <a:bodyPr vert="horz" lIns="68580" tIns="34290" rIns="68580" bIns="34290" rtlCol="0" anchor="ctr">
            <a:normAutofit/>
          </a:bodyPr>
          <a:lstStyle>
            <a:lvl1pPr algn="ctr" defTabSz="914400" rtl="0" eaLnBrk="1" latinLnBrk="0" hangingPunct="1">
              <a:lnSpc>
                <a:spcPts val="2700"/>
              </a:lnSpc>
              <a:spcBef>
                <a:spcPct val="0"/>
              </a:spcBef>
              <a:buNone/>
              <a:defRPr sz="2550" kern="1200" baseline="0">
                <a:solidFill>
                  <a:srgbClr val="4B5257"/>
                </a:solidFill>
                <a:latin typeface="Kontrapunkt Bob" panose="02000000000000000000" pitchFamily="50" charset="0"/>
                <a:ea typeface="+mj-ea"/>
                <a:cs typeface="+mj-cs"/>
              </a:defRPr>
            </a:lvl1pPr>
          </a:lstStyle>
          <a:p>
            <a:pPr algn="l"/>
            <a:r>
              <a:rPr lang="en-US" sz="5400" b="1" dirty="0">
                <a:solidFill>
                  <a:schemeClr val="bg1"/>
                </a:solidFill>
                <a:latin typeface="+mn-lt"/>
              </a:rPr>
              <a:t>Healthcare 3.0</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3089" y="3717033"/>
            <a:ext cx="3000375" cy="229119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4974435"/>
      </p:ext>
    </p:extLst>
  </p:cSld>
  <p:clrMapOvr>
    <a:masterClrMapping/>
  </p:clrMapOvr>
  <mc:AlternateContent xmlns:mc="http://schemas.openxmlformats.org/markup-compatibility/2006">
    <mc:Choice xmlns:p14="http://schemas.microsoft.com/office/powerpoint/2010/main" Requires="p14">
      <p:transition p14:dur="0" advTm="65631"/>
    </mc:Choice>
    <mc:Fallback>
      <p:transition advTm="65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88641"/>
            <a:ext cx="11593288" cy="5355312"/>
          </a:xfrm>
          <a:prstGeom prst="rect">
            <a:avLst/>
          </a:prstGeom>
        </p:spPr>
        <p:txBody>
          <a:bodyPr wrap="square">
            <a:spAutoFit/>
          </a:bodyPr>
          <a:lstStyle/>
          <a:p>
            <a:r>
              <a:rPr lang="en-US" sz="2800" b="1" dirty="0">
                <a:solidFill>
                  <a:schemeClr val="bg1"/>
                </a:solidFill>
              </a:rPr>
              <a:t>Meet A Paramedic Who Makes House Calls To Keep Patients Out Of The ER </a:t>
            </a:r>
          </a:p>
          <a:p>
            <a:endParaRPr lang="en-US" sz="1200" dirty="0"/>
          </a:p>
          <a:p>
            <a:endParaRPr lang="en-US" sz="1200" dirty="0"/>
          </a:p>
          <a:p>
            <a:endParaRPr lang="en-US" sz="1200" dirty="0"/>
          </a:p>
          <a:p>
            <a:endParaRPr lang="en-US" sz="1200" dirty="0"/>
          </a:p>
          <a:p>
            <a:r>
              <a:rPr lang="en-US" sz="1400" dirty="0"/>
              <a:t>By Lauren Silverman</a:t>
            </a:r>
          </a:p>
          <a:p>
            <a:r>
              <a:rPr lang="en-US" sz="1400" b="1" dirty="0">
                <a:solidFill>
                  <a:srgbClr val="C00000"/>
                </a:solidFill>
              </a:rPr>
              <a:t>January 18, 2017</a:t>
            </a:r>
          </a:p>
          <a:p>
            <a:endParaRPr lang="en-US" sz="1400" dirty="0"/>
          </a:p>
          <a:p>
            <a:r>
              <a:rPr lang="en-US" sz="1400" dirty="0"/>
              <a:t>Traditionally, ambulance crews arrive with sirens blaring — ready to rush someone to the hospital. In Fort Worth, some paramedics are doing the opposite and scheduling visits to treat patients in their homes. KERA's Lauren Silverman tagged along with a MedStar paramedic to find out why mobile integrated healthcare is gaining traction. </a:t>
            </a:r>
          </a:p>
          <a:p>
            <a:endParaRPr lang="en-US" sz="1400" dirty="0"/>
          </a:p>
          <a:p>
            <a:r>
              <a:rPr lang="en-US" sz="1400" i="1" dirty="0">
                <a:solidFill>
                  <a:srgbClr val="C00000"/>
                </a:solidFill>
              </a:rPr>
              <a:t>Last year, Guevara went to the emergency department more than 20 times, occasionally needing a ventilator to breathe. </a:t>
            </a:r>
          </a:p>
          <a:p>
            <a:endParaRPr lang="en-US" sz="1400" dirty="0"/>
          </a:p>
          <a:p>
            <a:r>
              <a:rPr lang="en-US" sz="1400" i="1" dirty="0">
                <a:solidFill>
                  <a:srgbClr val="C00000"/>
                </a:solidFill>
              </a:rPr>
              <a:t>“My asthma has been going on since I was 14 years old,” she says. “My anxiety triggers it when I go places so I tend to shelter myself and stay home all the time.” </a:t>
            </a:r>
          </a:p>
          <a:p>
            <a:endParaRPr lang="en-US" sz="1400" dirty="0"/>
          </a:p>
          <a:p>
            <a:r>
              <a:rPr lang="en-US" sz="1400" dirty="0"/>
              <a:t>Farris says from the perspective of the doctor in the emergency room, patients like Guevara are labeled as “non-compliant”. They’re seen as patients who won’t follow orders. If you spend time trying to understand the situation, that’s not usually the case, he says. </a:t>
            </a:r>
          </a:p>
          <a:p>
            <a:endParaRPr lang="en-US" sz="1400" dirty="0"/>
          </a:p>
          <a:p>
            <a:r>
              <a:rPr lang="en-US" sz="1400" i="1" dirty="0">
                <a:solidFill>
                  <a:srgbClr val="C00000"/>
                </a:solidFill>
              </a:rPr>
              <a:t>“The mental health needs that [Guevara] has, tied in with her asthma, tied in with her allergic asthma, tied in with her clotting factor, all of this stuff together, even her dehydration, all of it together is combining factors to make her worse. </a:t>
            </a:r>
          </a:p>
        </p:txBody>
      </p:sp>
      <p:sp>
        <p:nvSpPr>
          <p:cNvPr id="3" name="Rectangle 2"/>
          <p:cNvSpPr/>
          <p:nvPr/>
        </p:nvSpPr>
        <p:spPr>
          <a:xfrm>
            <a:off x="2927648" y="6467936"/>
            <a:ext cx="6256429" cy="276999"/>
          </a:xfrm>
          <a:prstGeom prst="rect">
            <a:avLst/>
          </a:prstGeom>
        </p:spPr>
        <p:txBody>
          <a:bodyPr wrap="square">
            <a:spAutoFit/>
          </a:bodyPr>
          <a:lstStyle/>
          <a:p>
            <a:pPr algn="ctr"/>
            <a:r>
              <a:rPr lang="en-US" sz="1200" dirty="0">
                <a:hlinkClick r:id="rId5"/>
              </a:rPr>
              <a:t>http://keranews.org/post/meet-paramedic-who-makes-house-calls-keep-patients-out-er</a:t>
            </a:r>
            <a:r>
              <a:rPr lang="en-US" sz="1200" dirty="0"/>
              <a:t>  </a:t>
            </a:r>
          </a:p>
        </p:txBody>
      </p:sp>
      <p:pic>
        <p:nvPicPr>
          <p:cNvPr id="10" name="Picture 9"/>
          <p:cNvPicPr>
            <a:picLocks noChangeAspect="1"/>
          </p:cNvPicPr>
          <p:nvPr/>
        </p:nvPicPr>
        <p:blipFill>
          <a:blip r:embed="rId6"/>
          <a:stretch>
            <a:fillRect/>
          </a:stretch>
        </p:blipFill>
        <p:spPr>
          <a:xfrm>
            <a:off x="5388232" y="5900097"/>
            <a:ext cx="1064214" cy="35019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31460035"/>
      </p:ext>
    </p:extLst>
  </p:cSld>
  <p:clrMapOvr>
    <a:masterClrMapping/>
  </p:clrMapOvr>
  <mc:AlternateContent xmlns:mc="http://schemas.openxmlformats.org/markup-compatibility/2006">
    <mc:Choice xmlns:p14="http://schemas.microsoft.com/office/powerpoint/2010/main" Requires="p14">
      <p:transition spd="slow" p14:dur="1500" advTm="23622">
        <p:random/>
      </p:transition>
    </mc:Choice>
    <mc:Fallback>
      <p:transition spd="slow" advTm="2362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5360" y="260648"/>
            <a:ext cx="11665296" cy="5816977"/>
          </a:xfrm>
          <a:prstGeom prst="rect">
            <a:avLst/>
          </a:prstGeom>
        </p:spPr>
        <p:txBody>
          <a:bodyPr wrap="square">
            <a:spAutoFit/>
          </a:bodyPr>
          <a:lstStyle/>
          <a:p>
            <a:r>
              <a:rPr lang="en-US" sz="2800" b="1" dirty="0">
                <a:solidFill>
                  <a:schemeClr val="bg1"/>
                </a:solidFill>
              </a:rPr>
              <a:t>‘Urgent care on wheels’: Fire departments rescuing patients from costly ER trips</a:t>
            </a:r>
          </a:p>
          <a:p>
            <a:endParaRPr lang="en-US" dirty="0"/>
          </a:p>
          <a:p>
            <a:endParaRPr lang="en-US" dirty="0"/>
          </a:p>
          <a:p>
            <a:endParaRPr lang="en-US" sz="1200" dirty="0"/>
          </a:p>
          <a:p>
            <a:r>
              <a:rPr lang="en-US" sz="1400" dirty="0"/>
              <a:t>By </a:t>
            </a:r>
            <a:r>
              <a:rPr lang="en-US" sz="1400" dirty="0" err="1"/>
              <a:t>Lynh</a:t>
            </a:r>
            <a:r>
              <a:rPr lang="en-US" sz="1400" dirty="0"/>
              <a:t> Bui and Clarence Williams </a:t>
            </a:r>
          </a:p>
          <a:p>
            <a:r>
              <a:rPr lang="en-US" sz="1400" b="1" dirty="0">
                <a:solidFill>
                  <a:srgbClr val="C00000"/>
                </a:solidFill>
              </a:rPr>
              <a:t>February 3, 2017</a:t>
            </a:r>
          </a:p>
          <a:p>
            <a:endParaRPr lang="en-US" sz="1600" dirty="0"/>
          </a:p>
          <a:p>
            <a:r>
              <a:rPr lang="en-US" sz="1600" dirty="0"/>
              <a:t>In the 15 minutes after firefighters and a nurse knocked at Thelma Lee’s Maryland townhouse, they checked her blood pressure, told her what foods would keep her blood sugar from skyrocketing and set up an appointment — and a ride — to visit her primary care physician.</a:t>
            </a:r>
          </a:p>
          <a:p>
            <a:endParaRPr lang="en-US" sz="1600" dirty="0"/>
          </a:p>
          <a:p>
            <a:r>
              <a:rPr lang="en-US" sz="1600" dirty="0"/>
              <a:t>They also changed the battery in her chirping fire alarm and put a scale in her bathroom so she could monitor her weight before rolling out in an SUV to their next house call.</a:t>
            </a:r>
          </a:p>
          <a:p>
            <a:endParaRPr lang="en-US" sz="1600" dirty="0"/>
          </a:p>
          <a:p>
            <a:r>
              <a:rPr lang="en-US" sz="1600" i="1" dirty="0">
                <a:solidFill>
                  <a:srgbClr val="C00000"/>
                </a:solidFill>
              </a:rPr>
              <a:t>In one of the more established programs, the Phoenix suburb of Mesa, Ariz., added nurses in its 911 center to help assess the urgency of calls and partnered with a hospital to send nurse practitioners with EMS staff on house calls. </a:t>
            </a:r>
          </a:p>
          <a:p>
            <a:r>
              <a:rPr lang="en-US" sz="1600" i="1" dirty="0">
                <a:solidFill>
                  <a:srgbClr val="C00000"/>
                </a:solidFill>
              </a:rPr>
              <a:t>A combination of 911 nurse triage and preventive care for 15 cities in the Forth Worth area is credited with saving more than $11.5 million over roughly the past four years in transport costs, emergency department visits and hospital admissions.</a:t>
            </a:r>
          </a:p>
          <a:p>
            <a:endParaRPr lang="en-US" sz="1600" dirty="0"/>
          </a:p>
          <a:p>
            <a:r>
              <a:rPr lang="en-US" sz="1600" dirty="0"/>
              <a:t>Local hospitals cover the costs of the traveling nurses. Patients avoid unnecessary and costly emergency room visits, Zavadsky said, and the sometimes lengthy ER waits.  </a:t>
            </a:r>
          </a:p>
        </p:txBody>
      </p:sp>
      <p:sp>
        <p:nvSpPr>
          <p:cNvPr id="4" name="Rectangle 3"/>
          <p:cNvSpPr/>
          <p:nvPr/>
        </p:nvSpPr>
        <p:spPr>
          <a:xfrm>
            <a:off x="1631504" y="6417908"/>
            <a:ext cx="8424936" cy="461665"/>
          </a:xfrm>
          <a:prstGeom prst="rect">
            <a:avLst/>
          </a:prstGeom>
        </p:spPr>
        <p:txBody>
          <a:bodyPr wrap="square">
            <a:spAutoFit/>
          </a:bodyPr>
          <a:lstStyle/>
          <a:p>
            <a:pPr algn="ct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https://www.washingtonpost.com/local/public-safety/urgent-care-on-wheels-fire-departments-rescuing-patients-from-costly-er-trips/2017/02/02/</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5012242" y="6140762"/>
            <a:ext cx="1693670" cy="27714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30470200"/>
      </p:ext>
    </p:extLst>
  </p:cSld>
  <p:clrMapOvr>
    <a:masterClrMapping/>
  </p:clrMapOvr>
  <p:transition spd="med" advClick="0" advTm="314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344" y="188641"/>
            <a:ext cx="11809312" cy="5386090"/>
          </a:xfrm>
          <a:prstGeom prst="rect">
            <a:avLst/>
          </a:prstGeom>
        </p:spPr>
        <p:txBody>
          <a:bodyPr wrap="square">
            <a:spAutoFit/>
          </a:bodyPr>
          <a:lstStyle/>
          <a:p>
            <a:endParaRPr lang="en-US" sz="3600" b="1" dirty="0" smtClean="0">
              <a:solidFill>
                <a:schemeClr val="bg1"/>
              </a:solidFill>
            </a:endParaRPr>
          </a:p>
          <a:p>
            <a:r>
              <a:rPr lang="en-US" sz="3600" b="1" dirty="0" smtClean="0">
                <a:solidFill>
                  <a:schemeClr val="bg1"/>
                </a:solidFill>
              </a:rPr>
              <a:t>Paramedics </a:t>
            </a:r>
            <a:r>
              <a:rPr lang="en-US" sz="3600" b="1" dirty="0">
                <a:solidFill>
                  <a:schemeClr val="bg1"/>
                </a:solidFill>
              </a:rPr>
              <a:t>fight to combat ED visits, readmissions</a:t>
            </a:r>
          </a:p>
          <a:p>
            <a:endParaRPr lang="en-US" sz="1600" dirty="0"/>
          </a:p>
          <a:p>
            <a:endParaRPr lang="en-US" sz="1600" dirty="0"/>
          </a:p>
          <a:p>
            <a:r>
              <a:rPr lang="en-US" sz="1400" dirty="0" smtClean="0"/>
              <a:t>By </a:t>
            </a:r>
            <a:r>
              <a:rPr lang="en-US" sz="1400" dirty="0"/>
              <a:t>Rachael Zimlich, RN</a:t>
            </a:r>
          </a:p>
          <a:p>
            <a:r>
              <a:rPr lang="en-US" sz="1400" b="1" dirty="0">
                <a:solidFill>
                  <a:srgbClr val="C00000"/>
                </a:solidFill>
              </a:rPr>
              <a:t>February 27, 2017</a:t>
            </a:r>
          </a:p>
          <a:p>
            <a:endParaRPr lang="en-US" sz="1600" dirty="0"/>
          </a:p>
          <a:p>
            <a:r>
              <a:rPr lang="en-US" sz="1400" dirty="0"/>
              <a:t>One recurring problem payers and providers grapple with is 30-day readmissions, and the financial penalties associated with them. To help address this issue, and improve patient outcomes, </a:t>
            </a:r>
            <a:r>
              <a:rPr lang="en-US" sz="1400" i="1" dirty="0">
                <a:solidFill>
                  <a:srgbClr val="C00000"/>
                </a:solidFill>
              </a:rPr>
              <a:t>more organizations are turning to community paramedic (CP) programs that enlist the services of EMS teams to answer calls and offer short-term interventions that help divert patients away from emergency departments and funnel them back into appropriate care channels</a:t>
            </a:r>
            <a:r>
              <a:rPr lang="en-US" sz="1400" dirty="0"/>
              <a:t>.</a:t>
            </a:r>
          </a:p>
          <a:p>
            <a:endParaRPr lang="en-US" sz="1400" dirty="0"/>
          </a:p>
          <a:p>
            <a:r>
              <a:rPr lang="en-US" sz="1400" dirty="0"/>
              <a:t>CP programs work by allowing EMS personnel to answer emergency calls and assess patients’ needs to determine whether less-costly, more beneficial interventions are appropriate. “They can take care of the issue right then and refer the patient for primary care at a future date. Or they can refer patient to a higher level of care more immediately,” McGinnis says. “It’s very powerful. It’s that triage force. You don’t want triage being done in the ED, you want to come out in front of the ED to do that.”</a:t>
            </a:r>
          </a:p>
          <a:p>
            <a:endParaRPr lang="en-US" sz="1400" dirty="0"/>
          </a:p>
          <a:p>
            <a:r>
              <a:rPr lang="en-US" sz="1400" i="1" dirty="0">
                <a:solidFill>
                  <a:srgbClr val="C00000"/>
                </a:solidFill>
              </a:rPr>
              <a:t>Now, hospitals and payers are using incentives from the ACA earned through lower ED admissions and hospital readmissions to change the reimbursement structure. “Any health system migrating to a population health strategy has to recognize that all their efforts can be thwarted by the patient with a quick call to 911. </a:t>
            </a:r>
            <a:r>
              <a:rPr lang="en-US" sz="1400" b="1" i="1" dirty="0">
                <a:solidFill>
                  <a:srgbClr val="C00000"/>
                </a:solidFill>
              </a:rPr>
              <a:t>As systems consider how best to transition to value-based care, they should take a serious look at their local EMS agencies as partners in the process,” Swayze says.</a:t>
            </a:r>
          </a:p>
        </p:txBody>
      </p:sp>
      <p:sp>
        <p:nvSpPr>
          <p:cNvPr id="5" name="Rectangle 4"/>
          <p:cNvSpPr/>
          <p:nvPr/>
        </p:nvSpPr>
        <p:spPr>
          <a:xfrm>
            <a:off x="1559496" y="6294066"/>
            <a:ext cx="8496944" cy="461665"/>
          </a:xfrm>
          <a:prstGeom prst="rect">
            <a:avLst/>
          </a:prstGeom>
        </p:spPr>
        <p:txBody>
          <a:bodyPr wrap="square">
            <a:spAutoFit/>
          </a:bodyPr>
          <a:lstStyle/>
          <a:p>
            <a:pPr algn="ctr"/>
            <a:r>
              <a:rPr lang="en-US" sz="1200" dirty="0">
                <a:hlinkClick r:id="rId5"/>
              </a:rPr>
              <a:t>http://managedhealthcareexecutive.modernmedicine.com/managed-healthcare-executive/news/paramedics-fight-combat-ed-visits-readmissions</a:t>
            </a:r>
            <a:r>
              <a:rPr lang="en-US" sz="1200" dirty="0"/>
              <a:t> </a:t>
            </a:r>
          </a:p>
        </p:txBody>
      </p:sp>
      <p:pic>
        <p:nvPicPr>
          <p:cNvPr id="7" name="Picture 6"/>
          <p:cNvPicPr/>
          <p:nvPr/>
        </p:nvPicPr>
        <p:blipFill>
          <a:blip r:embed="rId6" cstate="email">
            <a:extLst>
              <a:ext uri="{28A0092B-C50C-407E-A947-70E740481C1C}">
                <a14:useLocalDpi xmlns:a14="http://schemas.microsoft.com/office/drawing/2010/main" val="0"/>
              </a:ext>
            </a:extLst>
          </a:blip>
          <a:stretch>
            <a:fillRect/>
          </a:stretch>
        </p:blipFill>
        <p:spPr>
          <a:xfrm>
            <a:off x="5285823" y="5828279"/>
            <a:ext cx="1620353" cy="39690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24990555"/>
      </p:ext>
    </p:extLst>
  </p:cSld>
  <p:clrMapOvr>
    <a:masterClrMapping/>
  </p:clrMapOvr>
  <p:transition spd="med" advClick="0" advTm="1576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52" y="116633"/>
            <a:ext cx="11665295" cy="6063198"/>
          </a:xfrm>
          <a:prstGeom prst="rect">
            <a:avLst/>
          </a:prstGeom>
        </p:spPr>
        <p:txBody>
          <a:bodyPr wrap="square">
            <a:spAutoFit/>
          </a:bodyPr>
          <a:lstStyle/>
          <a:p>
            <a:endParaRPr lang="en-US" sz="3200" b="1" dirty="0" smtClean="0">
              <a:solidFill>
                <a:schemeClr val="bg1"/>
              </a:solidFill>
            </a:endParaRPr>
          </a:p>
          <a:p>
            <a:r>
              <a:rPr lang="en-US" sz="3200" b="1" dirty="0" smtClean="0">
                <a:solidFill>
                  <a:schemeClr val="bg1"/>
                </a:solidFill>
              </a:rPr>
              <a:t>Call </a:t>
            </a:r>
            <a:r>
              <a:rPr lang="en-US" sz="3200" b="1" dirty="0">
                <a:solidFill>
                  <a:schemeClr val="bg1"/>
                </a:solidFill>
              </a:rPr>
              <a:t>an Ambulance — for Care</a:t>
            </a:r>
          </a:p>
          <a:p>
            <a:r>
              <a:rPr lang="en-US" sz="2400" i="1" dirty="0">
                <a:solidFill>
                  <a:schemeClr val="bg1"/>
                </a:solidFill>
              </a:rPr>
              <a:t>New model of mobile integrated health care delivers services where they're needed</a:t>
            </a:r>
          </a:p>
          <a:p>
            <a:endParaRPr lang="en-US" b="1" dirty="0">
              <a:solidFill>
                <a:srgbClr val="C00000"/>
              </a:solidFill>
            </a:endParaRPr>
          </a:p>
          <a:p>
            <a:r>
              <a:rPr lang="en-US" sz="1400" b="1" dirty="0" smtClean="0">
                <a:solidFill>
                  <a:srgbClr val="C00000"/>
                </a:solidFill>
              </a:rPr>
              <a:t>April </a:t>
            </a:r>
            <a:r>
              <a:rPr lang="en-US" sz="1400" b="1" dirty="0">
                <a:solidFill>
                  <a:srgbClr val="C00000"/>
                </a:solidFill>
              </a:rPr>
              <a:t>25, 2017</a:t>
            </a:r>
          </a:p>
          <a:p>
            <a:r>
              <a:rPr lang="en-US" sz="1400" dirty="0"/>
              <a:t>David </a:t>
            </a:r>
            <a:r>
              <a:rPr lang="en-US" sz="1400" dirty="0" err="1"/>
              <a:t>Ollier</a:t>
            </a:r>
            <a:r>
              <a:rPr lang="en-US" sz="1400" dirty="0"/>
              <a:t> Weber</a:t>
            </a:r>
          </a:p>
          <a:p>
            <a:endParaRPr lang="en-US" sz="1400" dirty="0"/>
          </a:p>
          <a:p>
            <a:r>
              <a:rPr lang="en-US" sz="1600" i="1" dirty="0">
                <a:solidFill>
                  <a:srgbClr val="C00000"/>
                </a:solidFill>
              </a:rPr>
              <a:t>Fully a third of all the Medicare beneficiaries transported to a hospital emergency department by an emergency medical services ambulance could have been treated safely in an alternative setting, according to recent studies.</a:t>
            </a:r>
          </a:p>
          <a:p>
            <a:endParaRPr lang="en-US" sz="1600" dirty="0"/>
          </a:p>
          <a:p>
            <a:r>
              <a:rPr lang="en-US" sz="1600" dirty="0"/>
              <a:t>If Medicare beneficiaries with low-acuity needs were taken by EMS to a clinic or doctor’s office instead of an emergency department — or, better yet, treated more comfortably and conveniently at home, if appropriate — an estimated $600 million could be saved annually. If the same patient-centered policy were approved by third-party payers as well, estimated annual savings for the health care system could reach $1.2 billion.</a:t>
            </a:r>
          </a:p>
          <a:p>
            <a:endParaRPr lang="en-US" sz="1600" dirty="0"/>
          </a:p>
          <a:p>
            <a:r>
              <a:rPr lang="en-US" sz="1600" dirty="0"/>
              <a:t>They called it mobile integrated health care practice, or MIHP. The P has since been dropped as confusing. But as MIH, it’s an idea that is already recording encouraging results.</a:t>
            </a:r>
          </a:p>
          <a:p>
            <a:r>
              <a:rPr lang="en-US" sz="1600" dirty="0"/>
              <a:t> </a:t>
            </a:r>
          </a:p>
          <a:p>
            <a:r>
              <a:rPr lang="en-US" sz="1600" b="1" dirty="0"/>
              <a:t>Community paramedicine</a:t>
            </a:r>
            <a:endParaRPr lang="en-US" sz="1600" dirty="0"/>
          </a:p>
          <a:p>
            <a:r>
              <a:rPr lang="en-US" sz="1600" dirty="0"/>
              <a:t>Reimbursement for ambulance services has been based on the life-support procedures performed and miles driven. </a:t>
            </a:r>
            <a:r>
              <a:rPr lang="en-US" sz="1600" i="1" dirty="0">
                <a:solidFill>
                  <a:srgbClr val="C00000"/>
                </a:solidFill>
              </a:rPr>
              <a:t>But the movement to pay-for-performance rather than fee-for-service throughout the reformed U.S. health care system has changed the focus of EMS as well. The watchword today is "outcomes"</a:t>
            </a:r>
            <a:r>
              <a:rPr lang="en-US" sz="1600" i="1" dirty="0"/>
              <a:t>.</a:t>
            </a:r>
          </a:p>
        </p:txBody>
      </p:sp>
      <p:sp>
        <p:nvSpPr>
          <p:cNvPr id="3" name="Rectangle 2"/>
          <p:cNvSpPr/>
          <p:nvPr/>
        </p:nvSpPr>
        <p:spPr>
          <a:xfrm>
            <a:off x="3482748" y="6453336"/>
            <a:ext cx="5161296" cy="276999"/>
          </a:xfrm>
          <a:prstGeom prst="rect">
            <a:avLst/>
          </a:prstGeom>
        </p:spPr>
        <p:txBody>
          <a:bodyPr wrap="square">
            <a:spAutoFit/>
          </a:bodyPr>
          <a:lstStyle/>
          <a:p>
            <a:pPr algn="ct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http://www.hhnmag.com/articles/8238-call-an-ambulance-for-care</a:t>
            </a:r>
            <a:r>
              <a:rPr lang="en-US" sz="12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p:cNvPicPr/>
          <p:nvPr/>
        </p:nvPicPr>
        <p:blipFill>
          <a:blip r:embed="rId6" cstate="email">
            <a:extLst>
              <a:ext uri="{28A0092B-C50C-407E-A947-70E740481C1C}">
                <a14:useLocalDpi xmlns:a14="http://schemas.microsoft.com/office/drawing/2010/main" val="0"/>
              </a:ext>
            </a:extLst>
          </a:blip>
          <a:stretch>
            <a:fillRect/>
          </a:stretch>
        </p:blipFill>
        <p:spPr>
          <a:xfrm>
            <a:off x="5669776" y="6002866"/>
            <a:ext cx="787241" cy="31718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96437887"/>
      </p:ext>
    </p:extLst>
  </p:cSld>
  <p:clrMapOvr>
    <a:masterClrMapping/>
  </p:clrMapOvr>
  <mc:AlternateContent xmlns:mc="http://schemas.openxmlformats.org/markup-compatibility/2006">
    <mc:Choice xmlns:p14="http://schemas.microsoft.com/office/powerpoint/2010/main" Requires="p14">
      <p:transition spd="slow" p14:dur="1600" advTm="14879">
        <p:blinds dir="vert"/>
      </p:transition>
    </mc:Choice>
    <mc:Fallback>
      <p:transition spd="slow" advTm="14879">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52" y="188640"/>
            <a:ext cx="11593288" cy="5816977"/>
          </a:xfrm>
          <a:prstGeom prst="rect">
            <a:avLst/>
          </a:prstGeom>
        </p:spPr>
        <p:txBody>
          <a:bodyPr wrap="square">
            <a:spAutoFit/>
          </a:bodyPr>
          <a:lstStyle/>
          <a:p>
            <a:r>
              <a:rPr lang="en-US" sz="3600" b="1" dirty="0">
                <a:solidFill>
                  <a:schemeClr val="bg1"/>
                </a:solidFill>
              </a:rPr>
              <a:t>Call an Ambulance — for Care</a:t>
            </a:r>
          </a:p>
          <a:p>
            <a:r>
              <a:rPr lang="en-US" sz="2800" i="1" dirty="0">
                <a:solidFill>
                  <a:schemeClr val="bg1"/>
                </a:solidFill>
              </a:rPr>
              <a:t>New model of mobile integrated health care delivers services where they're needed</a:t>
            </a:r>
          </a:p>
          <a:p>
            <a:endParaRPr lang="en-US" sz="1400" b="1" dirty="0"/>
          </a:p>
          <a:p>
            <a:r>
              <a:rPr lang="en-US" sz="1400" b="1" dirty="0" smtClean="0"/>
              <a:t>EMS </a:t>
            </a:r>
            <a:r>
              <a:rPr lang="en-US" sz="1400" b="1" dirty="0"/>
              <a:t>— the focal resource</a:t>
            </a:r>
          </a:p>
          <a:p>
            <a:r>
              <a:rPr lang="en-US" sz="1400" dirty="0"/>
              <a:t>While operating as multiagency community partnerships often led by hospitals or health systems (examples include Beck’s University of Chicago Medicine, Barnes-Jewish Hospital in St. Louis and Banner University Medical Center in Tucson, Ariz.), </a:t>
            </a:r>
            <a:r>
              <a:rPr lang="en-US" sz="1400" i="1" dirty="0">
                <a:solidFill>
                  <a:srgbClr val="C00000"/>
                </a:solidFill>
              </a:rPr>
              <a:t>at the core of most MIH programs is the local EMS provider (examples include American Medical Response in Arlington, Texas, MedStar Mobile Healthcare in Fort Worth, Texas, and Wake County EMS in Raleigh, N.C.). </a:t>
            </a:r>
          </a:p>
          <a:p>
            <a:endParaRPr lang="en-US" sz="1400" dirty="0"/>
          </a:p>
          <a:p>
            <a:r>
              <a:rPr lang="en-US" sz="1400" i="1" dirty="0">
                <a:solidFill>
                  <a:srgbClr val="C00000"/>
                </a:solidFill>
              </a:rPr>
              <a:t>The EMS agency is an ideal focal resource, Beck explains, because virtually every community has one, it’s linked to all levels of care through its 24/7 capability for mobility and readiness, and its workforce is already expert in planning, coordination and communications.</a:t>
            </a:r>
          </a:p>
          <a:p>
            <a:endParaRPr lang="en-US" sz="1400" dirty="0"/>
          </a:p>
          <a:p>
            <a:r>
              <a:rPr lang="en-US" sz="1400" dirty="0"/>
              <a:t>Moreover, he points out, </a:t>
            </a:r>
            <a:r>
              <a:rPr lang="en-US" sz="1400" i="1" dirty="0">
                <a:solidFill>
                  <a:srgbClr val="C00000"/>
                </a:solidFill>
              </a:rPr>
              <a:t>EMS systems possess a capital-intensive, difficult-to-replicate readiness infrastructure ideally suited to MIH</a:t>
            </a:r>
            <a:r>
              <a:rPr lang="en-US" sz="1400" dirty="0"/>
              <a:t>. EMS providers already have vehicle fleets, robust voice and data communications systems and electronic health record systems, and have portable biometric and sophisticated treatment equipment on board. And since much of this infrastructure comes with the redundancies and excess capacity essential to emergency preparedness, EMS systems are well-suited to absorb the additional loads arising from the new mobile health strategy with minimal marginal cost.</a:t>
            </a:r>
          </a:p>
          <a:p>
            <a:endParaRPr lang="en-US" sz="1400" dirty="0"/>
          </a:p>
          <a:p>
            <a:r>
              <a:rPr lang="en-US" sz="1400" dirty="0"/>
              <a:t>Says Beck: “</a:t>
            </a:r>
            <a:r>
              <a:rPr lang="en-US" sz="1400" i="1" dirty="0">
                <a:solidFill>
                  <a:srgbClr val="C00000"/>
                </a:solidFill>
              </a:rPr>
              <a:t>Some hospitals are trying to manage the present. They’re caught up in working their way through the challenges of the near term. Others have a strategy that’s more outward looking. They’re pursuing value-focused care. For them, mobile integrated health is coming into focus pretty quickly</a:t>
            </a:r>
            <a:r>
              <a:rPr lang="en-US" sz="1400" dirty="0"/>
              <a:t>. It’s a new iteration of a familiar set of players ... and a pretty exciting new set of menu choices for hospitals and health systems that are thinking holistically.”</a:t>
            </a:r>
          </a:p>
        </p:txBody>
      </p:sp>
      <p:sp>
        <p:nvSpPr>
          <p:cNvPr id="5" name="Rectangle 4"/>
          <p:cNvSpPr/>
          <p:nvPr/>
        </p:nvSpPr>
        <p:spPr>
          <a:xfrm>
            <a:off x="3373035" y="6457592"/>
            <a:ext cx="5373919" cy="276999"/>
          </a:xfrm>
          <a:prstGeom prst="rect">
            <a:avLst/>
          </a:prstGeom>
        </p:spPr>
        <p:txBody>
          <a:bodyPr wrap="square">
            <a:spAutoFit/>
          </a:bodyPr>
          <a:lstStyle/>
          <a:p>
            <a:pPr algn="ct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http://www.hhnmag.com/articles/8238-call-an-ambulance-for-care</a:t>
            </a:r>
            <a:r>
              <a:rPr lang="en-US" sz="12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Picture 5"/>
          <p:cNvPicPr/>
          <p:nvPr/>
        </p:nvPicPr>
        <p:blipFill>
          <a:blip r:embed="rId6" cstate="email">
            <a:extLst>
              <a:ext uri="{28A0092B-C50C-407E-A947-70E740481C1C}">
                <a14:useLocalDpi xmlns:a14="http://schemas.microsoft.com/office/drawing/2010/main" val="0"/>
              </a:ext>
            </a:extLst>
          </a:blip>
          <a:stretch>
            <a:fillRect/>
          </a:stretch>
        </p:blipFill>
        <p:spPr>
          <a:xfrm>
            <a:off x="5666375" y="6142263"/>
            <a:ext cx="787241" cy="31718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045925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750">
        <p15:prstTrans prst="pageCurlDouble"/>
      </p:transition>
    </mc:Choice>
    <mc:Fallback>
      <p:transition spd="slow" advTm="1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52" y="260649"/>
            <a:ext cx="11665295" cy="5386090"/>
          </a:xfrm>
          <a:prstGeom prst="rect">
            <a:avLst/>
          </a:prstGeom>
        </p:spPr>
        <p:txBody>
          <a:bodyPr wrap="square">
            <a:spAutoFit/>
          </a:bodyPr>
          <a:lstStyle/>
          <a:p>
            <a:endParaRPr lang="en-US" sz="3200" b="1" dirty="0" smtClean="0">
              <a:solidFill>
                <a:schemeClr val="bg1"/>
              </a:solidFill>
            </a:endParaRPr>
          </a:p>
          <a:p>
            <a:r>
              <a:rPr lang="en-US" sz="3200" b="1" dirty="0" smtClean="0">
                <a:solidFill>
                  <a:schemeClr val="bg1"/>
                </a:solidFill>
              </a:rPr>
              <a:t>Blue </a:t>
            </a:r>
            <a:r>
              <a:rPr lang="en-US" sz="3200" b="1" dirty="0">
                <a:solidFill>
                  <a:schemeClr val="bg1"/>
                </a:solidFill>
              </a:rPr>
              <a:t>Cross paramedic program cuts ER overuse</a:t>
            </a:r>
          </a:p>
          <a:p>
            <a:endParaRPr lang="en-US" sz="1400" dirty="0"/>
          </a:p>
          <a:p>
            <a:endParaRPr lang="en-US" sz="1400" dirty="0"/>
          </a:p>
          <a:p>
            <a:endParaRPr lang="en-US" sz="1400" dirty="0"/>
          </a:p>
          <a:p>
            <a:r>
              <a:rPr lang="en-US" sz="1400" dirty="0" smtClean="0"/>
              <a:t>By </a:t>
            </a:r>
            <a:r>
              <a:rPr lang="en-US" sz="1400" dirty="0"/>
              <a:t>Steve </a:t>
            </a:r>
            <a:r>
              <a:rPr lang="en-US" sz="1400" dirty="0" err="1"/>
              <a:t>Sinovic</a:t>
            </a:r>
            <a:r>
              <a:rPr lang="en-US" sz="1400" dirty="0"/>
              <a:t> / Journal Staff Writer</a:t>
            </a:r>
          </a:p>
          <a:p>
            <a:r>
              <a:rPr lang="en-US" sz="1400" b="1" dirty="0">
                <a:solidFill>
                  <a:srgbClr val="C00000"/>
                </a:solidFill>
              </a:rPr>
              <a:t>May 18, 2017</a:t>
            </a:r>
          </a:p>
          <a:p>
            <a:endParaRPr lang="en-US" sz="1400" dirty="0"/>
          </a:p>
          <a:p>
            <a:endParaRPr lang="en-US" sz="1400" dirty="0"/>
          </a:p>
          <a:p>
            <a:r>
              <a:rPr lang="en-US" sz="1400" dirty="0"/>
              <a:t>ALBUQUERQUE, N.M. — </a:t>
            </a:r>
            <a:r>
              <a:rPr lang="en-US" sz="1400" i="1" dirty="0">
                <a:solidFill>
                  <a:srgbClr val="C00000"/>
                </a:solidFill>
              </a:rPr>
              <a:t>Getting the people who overuse emergency services under control has been an uphill battle, but one major health insurer has been teaming with metro area emergency medical services agencies for over a year to put a dent in the numbers of ER visits by some of its Medicaid members</a:t>
            </a:r>
            <a:r>
              <a:rPr lang="en-US" sz="1400" dirty="0"/>
              <a:t>.</a:t>
            </a:r>
          </a:p>
          <a:p>
            <a:endParaRPr lang="en-US" sz="1400" dirty="0"/>
          </a:p>
          <a:p>
            <a:r>
              <a:rPr lang="en-US" sz="1400" dirty="0"/>
              <a:t>During that time, a handful of Albuquerque paramedics have been making house calls through a program designed to reduce hospital readmission rates while helping discharged patients stay on the road to good health.</a:t>
            </a:r>
          </a:p>
          <a:p>
            <a:r>
              <a:rPr lang="en-US" sz="1400" dirty="0"/>
              <a:t> </a:t>
            </a:r>
          </a:p>
          <a:p>
            <a:r>
              <a:rPr lang="en-US" sz="1400" dirty="0"/>
              <a:t>It seems to be working.</a:t>
            </a:r>
          </a:p>
          <a:p>
            <a:endParaRPr lang="en-US" sz="1400" dirty="0"/>
          </a:p>
          <a:p>
            <a:r>
              <a:rPr lang="en-US" sz="1400" b="1" i="1" dirty="0">
                <a:solidFill>
                  <a:srgbClr val="C00000"/>
                </a:solidFill>
              </a:rPr>
              <a:t>The insurer saw an almost 62 percent drop in emergency room visits and a 63 percent decrease in ambulance use by frequent flyers, many of whom live alone, have a limited support network, lack transportation or have a housing situation that’s in flux.</a:t>
            </a:r>
          </a:p>
          <a:p>
            <a:endParaRPr lang="en-US" sz="1400" dirty="0"/>
          </a:p>
          <a:p>
            <a:r>
              <a:rPr lang="en-US" sz="1400" dirty="0"/>
              <a:t>The insurer is in contract talks with ambulance and fire agencies to expand the program to other New Mexico communities.</a:t>
            </a:r>
          </a:p>
        </p:txBody>
      </p:sp>
      <p:sp>
        <p:nvSpPr>
          <p:cNvPr id="3" name="Rectangle 2"/>
          <p:cNvSpPr/>
          <p:nvPr/>
        </p:nvSpPr>
        <p:spPr>
          <a:xfrm>
            <a:off x="2736179" y="6597352"/>
            <a:ext cx="6476600" cy="230832"/>
          </a:xfrm>
          <a:prstGeom prst="rect">
            <a:avLst/>
          </a:prstGeom>
        </p:spPr>
        <p:txBody>
          <a:bodyPr wrap="square">
            <a:spAutoFit/>
          </a:bodyPr>
          <a:lstStyle/>
          <a:p>
            <a:pPr algn="ctr"/>
            <a:r>
              <a:rPr lang="en-US" sz="900" dirty="0">
                <a:hlinkClick r:id="rId5"/>
              </a:rPr>
              <a:t>https://www.abqjournal.com/1005425/blue-cross-paramedic-program-cuts-er-overuse.html?__prclt=ifWRWVO1</a:t>
            </a:r>
            <a:r>
              <a:rPr lang="en-US" sz="900" dirty="0"/>
              <a:t> </a:t>
            </a:r>
          </a:p>
        </p:txBody>
      </p:sp>
      <p:pic>
        <p:nvPicPr>
          <p:cNvPr id="4" name="Picture 3"/>
          <p:cNvPicPr/>
          <p:nvPr/>
        </p:nvPicPr>
        <p:blipFill>
          <a:blip r:embed="rId6" cstate="email">
            <a:extLst>
              <a:ext uri="{28A0092B-C50C-407E-A947-70E740481C1C}">
                <a14:useLocalDpi xmlns:a14="http://schemas.microsoft.com/office/drawing/2010/main" val="0"/>
              </a:ext>
            </a:extLst>
          </a:blip>
          <a:stretch>
            <a:fillRect/>
          </a:stretch>
        </p:blipFill>
        <p:spPr>
          <a:xfrm>
            <a:off x="5278877" y="6324265"/>
            <a:ext cx="1391204" cy="21866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79771632"/>
      </p:ext>
    </p:extLst>
  </p:cSld>
  <p:clrMapOvr>
    <a:masterClrMapping/>
  </p:clrMapOvr>
  <p:transition spd="med" advClick="0" advTm="415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368" y="404664"/>
            <a:ext cx="11593288" cy="2378695"/>
          </a:xfrm>
        </p:spPr>
        <p:txBody>
          <a:bodyPr/>
          <a:lstStyle/>
          <a:p>
            <a:pPr algn="l">
              <a:defRPr/>
            </a:pPr>
            <a:r>
              <a:rPr lang="en-US" sz="4400" dirty="0">
                <a:ln w="900" cmpd="sng">
                  <a:solidFill>
                    <a:schemeClr val="accent1">
                      <a:satMod val="190000"/>
                      <a:alpha val="55000"/>
                    </a:schemeClr>
                  </a:solidFill>
                  <a:prstDash val="solid"/>
                </a:ln>
                <a:solidFill>
                  <a:schemeClr val="bg1"/>
                </a:solidFill>
                <a:effectLst>
                  <a:outerShdw blurRad="50800" dist="38100" dir="8100000" algn="tr" rotWithShape="0">
                    <a:prstClr val="black">
                      <a:alpha val="40000"/>
                    </a:prstClr>
                  </a:outerShdw>
                </a:effectLst>
              </a:rPr>
              <a:t>How Can EMS Agencies Demonstrate Value to Healthcare </a:t>
            </a:r>
            <a:r>
              <a:rPr lang="en-US" sz="4400" dirty="0" smtClean="0">
                <a:ln w="900" cmpd="sng">
                  <a:solidFill>
                    <a:schemeClr val="accent1">
                      <a:satMod val="190000"/>
                      <a:alpha val="55000"/>
                    </a:schemeClr>
                  </a:solidFill>
                  <a:prstDash val="solid"/>
                </a:ln>
                <a:solidFill>
                  <a:schemeClr val="bg1"/>
                </a:solidFill>
                <a:effectLst>
                  <a:outerShdw blurRad="50800" dist="38100" dir="8100000" algn="tr" rotWithShape="0">
                    <a:prstClr val="black">
                      <a:alpha val="40000"/>
                    </a:prstClr>
                  </a:outerShdw>
                </a:effectLst>
              </a:rPr>
              <a:t>Providers and </a:t>
            </a:r>
            <a:r>
              <a:rPr lang="en-US" sz="4400" dirty="0">
                <a:ln w="900" cmpd="sng">
                  <a:solidFill>
                    <a:schemeClr val="accent1">
                      <a:satMod val="190000"/>
                      <a:alpha val="55000"/>
                    </a:schemeClr>
                  </a:solidFill>
                  <a:prstDash val="solid"/>
                </a:ln>
                <a:solidFill>
                  <a:schemeClr val="bg1"/>
                </a:solidFill>
                <a:effectLst>
                  <a:outerShdw blurRad="50800" dist="38100" dir="8100000" algn="tr" rotWithShape="0">
                    <a:prstClr val="black">
                      <a:alpha val="40000"/>
                    </a:prstClr>
                  </a:outerShdw>
                </a:effectLst>
              </a:rPr>
              <a:t>Payers?</a:t>
            </a:r>
          </a:p>
        </p:txBody>
      </p:sp>
      <p:pic>
        <p:nvPicPr>
          <p:cNvPr id="8" name="Picture 7" descr="EMS3_icons_lowered_costs.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28048" y="2991706"/>
            <a:ext cx="3514725"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EMS3_icons_better_health.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149475" y="2965743"/>
            <a:ext cx="3514725"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1231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2132857"/>
            <a:ext cx="11449272" cy="3348087"/>
          </a:xfrm>
        </p:spPr>
        <p:txBody>
          <a:bodyPr/>
          <a:lstStyle/>
          <a:p>
            <a:pPr>
              <a:lnSpc>
                <a:spcPts val="4600"/>
              </a:lnSpc>
              <a:defRPr/>
            </a:pPr>
            <a:r>
              <a:rPr lang="en-US" dirty="0">
                <a:solidFill>
                  <a:srgbClr val="C00000"/>
                </a:solidFill>
              </a:rPr>
              <a:t>Recruit individuals </a:t>
            </a:r>
            <a:r>
              <a:rPr lang="en-US" dirty="0"/>
              <a:t>to your EMS agency who understand and embrace the </a:t>
            </a:r>
            <a:r>
              <a:rPr lang="en-US" i="1" u="sng" dirty="0"/>
              <a:t>EMS 3.0</a:t>
            </a:r>
            <a:r>
              <a:rPr lang="en-US" dirty="0"/>
              <a:t> value proposition.</a:t>
            </a:r>
          </a:p>
        </p:txBody>
      </p:sp>
      <p:pic>
        <p:nvPicPr>
          <p:cNvPr id="6" name="Picture 5" descr="i_recruit_individual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51584" y="260649"/>
            <a:ext cx="2088232" cy="1411249"/>
          </a:xfrm>
          <a:prstGeom prst="rect">
            <a:avLst/>
          </a:prstGeom>
          <a:effectLst>
            <a:glow rad="101600">
              <a:schemeClr val="bg1">
                <a:alpha val="71000"/>
              </a:schemeClr>
            </a:glow>
          </a:effectLst>
        </p:spPr>
      </p:pic>
      <p:sp>
        <p:nvSpPr>
          <p:cNvPr id="9" name="TextBox 8"/>
          <p:cNvSpPr txBox="1"/>
          <p:nvPr/>
        </p:nvSpPr>
        <p:spPr>
          <a:xfrm>
            <a:off x="4412723" y="548680"/>
            <a:ext cx="2102179" cy="810478"/>
          </a:xfrm>
          <a:prstGeom prst="rect">
            <a:avLst/>
          </a:prstGeom>
          <a:noFill/>
        </p:spPr>
        <p:txBody>
          <a:bodyPr wrap="none">
            <a:spAutoFit/>
          </a:bodyPr>
          <a:lstStyle/>
          <a:p>
            <a:pPr algn="ctr">
              <a:lnSpc>
                <a:spcPts val="5600"/>
              </a:lnSpc>
              <a:defRPr/>
            </a:pP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TIP #</a:t>
            </a:r>
            <a:r>
              <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1</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3029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2132857"/>
            <a:ext cx="11521280" cy="3348087"/>
          </a:xfrm>
        </p:spPr>
        <p:txBody>
          <a:bodyPr/>
          <a:lstStyle/>
          <a:p>
            <a:pPr>
              <a:lnSpc>
                <a:spcPts val="4600"/>
              </a:lnSpc>
              <a:defRPr/>
            </a:pPr>
            <a:r>
              <a:rPr lang="en-US" dirty="0">
                <a:solidFill>
                  <a:srgbClr val="C00000"/>
                </a:solidFill>
              </a:rPr>
              <a:t>Strengthen competencies </a:t>
            </a:r>
            <a:r>
              <a:rPr lang="en-US" dirty="0"/>
              <a:t>in all professional levels within your EMS agency to ensure that it is ready to effectively provide the services that your  community needs.</a:t>
            </a:r>
          </a:p>
        </p:txBody>
      </p:sp>
      <p:pic>
        <p:nvPicPr>
          <p:cNvPr id="7" name="Picture 6" descr="i_strengthen_competencies.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423591" y="260648"/>
            <a:ext cx="1808010" cy="1735064"/>
          </a:xfrm>
          <a:prstGeom prst="rect">
            <a:avLst/>
          </a:prstGeom>
          <a:effectLst>
            <a:glow rad="101600">
              <a:schemeClr val="bg1">
                <a:alpha val="71000"/>
              </a:schemeClr>
            </a:glow>
          </a:effectLst>
        </p:spPr>
      </p:pic>
      <p:sp>
        <p:nvSpPr>
          <p:cNvPr id="9" name="TextBox 8"/>
          <p:cNvSpPr txBox="1"/>
          <p:nvPr/>
        </p:nvSpPr>
        <p:spPr>
          <a:xfrm>
            <a:off x="4276849" y="548680"/>
            <a:ext cx="2102179" cy="810478"/>
          </a:xfrm>
          <a:prstGeom prst="rect">
            <a:avLst/>
          </a:prstGeom>
          <a:noFill/>
        </p:spPr>
        <p:txBody>
          <a:bodyPr wrap="none">
            <a:spAutoFit/>
          </a:bodyPr>
          <a:lstStyle/>
          <a:p>
            <a:pPr algn="ctr">
              <a:lnSpc>
                <a:spcPts val="5600"/>
              </a:lnSpc>
              <a:defRPr/>
            </a:pP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TIP #</a:t>
            </a:r>
            <a:r>
              <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2</a:t>
            </a:r>
          </a:p>
        </p:txBody>
      </p:sp>
      <p:sp>
        <p:nvSpPr>
          <p:cNvPr id="5" name="TextBox 4"/>
          <p:cNvSpPr txBox="1"/>
          <p:nvPr/>
        </p:nvSpPr>
        <p:spPr>
          <a:xfrm>
            <a:off x="4007768" y="4648593"/>
            <a:ext cx="4221592" cy="1938992"/>
          </a:xfrm>
          <a:prstGeom prst="rect">
            <a:avLst/>
          </a:prstGeom>
          <a:noFill/>
        </p:spPr>
        <p:txBody>
          <a:bodyPr wrap="square" rtlCol="0">
            <a:spAutoFit/>
          </a:bodyPr>
          <a:lstStyle/>
          <a:p>
            <a:r>
              <a:rPr lang="en-US" sz="2400" b="1" dirty="0" err="1">
                <a:solidFill>
                  <a:srgbClr val="C00000"/>
                </a:solidFill>
              </a:rPr>
              <a:t>ListServ</a:t>
            </a:r>
            <a:r>
              <a:rPr lang="en-US" sz="2400" b="1" dirty="0">
                <a:solidFill>
                  <a:srgbClr val="C00000"/>
                </a:solidFill>
              </a:rPr>
              <a:t> Subscriptions</a:t>
            </a:r>
          </a:p>
          <a:p>
            <a:pPr marL="342900" indent="-342900">
              <a:buFont typeface="Wingdings" panose="05000000000000000000" pitchFamily="2" charset="2"/>
              <a:buChar char="ü"/>
            </a:pPr>
            <a:r>
              <a:rPr lang="en-US" sz="2400" dirty="0"/>
              <a:t>NAEMT</a:t>
            </a:r>
          </a:p>
          <a:p>
            <a:pPr marL="342900" indent="-342900">
              <a:buFont typeface="Wingdings" panose="05000000000000000000" pitchFamily="2" charset="2"/>
              <a:buChar char="ü"/>
            </a:pPr>
            <a:r>
              <a:rPr lang="en-US" sz="2400" dirty="0"/>
              <a:t>AIMHI</a:t>
            </a:r>
          </a:p>
          <a:p>
            <a:pPr marL="342900" indent="-342900">
              <a:buFont typeface="Wingdings" panose="05000000000000000000" pitchFamily="2" charset="2"/>
              <a:buChar char="ü"/>
            </a:pPr>
            <a:r>
              <a:rPr lang="en-US" sz="2400" dirty="0"/>
              <a:t>NASEMSO</a:t>
            </a:r>
          </a:p>
          <a:p>
            <a:pPr marL="342900" indent="-342900">
              <a:buFont typeface="Wingdings" panose="05000000000000000000" pitchFamily="2" charset="2"/>
              <a:buChar char="ü"/>
            </a:pPr>
            <a:r>
              <a:rPr lang="en-US" sz="2400" dirty="0"/>
              <a:t>NEMSMA</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534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1988841"/>
            <a:ext cx="11449272" cy="3348087"/>
          </a:xfrm>
        </p:spPr>
        <p:txBody>
          <a:bodyPr/>
          <a:lstStyle/>
          <a:p>
            <a:pPr>
              <a:lnSpc>
                <a:spcPts val="4600"/>
              </a:lnSpc>
              <a:defRPr/>
            </a:pPr>
            <a:r>
              <a:rPr lang="en-US" dirty="0">
                <a:solidFill>
                  <a:srgbClr val="C00000"/>
                </a:solidFill>
              </a:rPr>
              <a:t>Embrace continuous quality </a:t>
            </a:r>
            <a:r>
              <a:rPr lang="en-US" dirty="0"/>
              <a:t>improvement and strive to adopt "pay for performance/value based purchasing" reimbursement linked to clinical outcomes.  </a:t>
            </a:r>
          </a:p>
        </p:txBody>
      </p:sp>
      <p:pic>
        <p:nvPicPr>
          <p:cNvPr id="7" name="Picture 6" descr="i_embrace_improvement.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51584" y="332656"/>
            <a:ext cx="1971117" cy="1467264"/>
          </a:xfrm>
          <a:prstGeom prst="rect">
            <a:avLst/>
          </a:prstGeom>
          <a:effectLst>
            <a:glow rad="101600">
              <a:schemeClr val="bg1">
                <a:alpha val="71000"/>
              </a:schemeClr>
            </a:glow>
          </a:effectLst>
        </p:spPr>
      </p:pic>
      <p:sp>
        <p:nvSpPr>
          <p:cNvPr id="9" name="TextBox 8"/>
          <p:cNvSpPr txBox="1"/>
          <p:nvPr/>
        </p:nvSpPr>
        <p:spPr>
          <a:xfrm>
            <a:off x="4412723" y="548680"/>
            <a:ext cx="2102179" cy="810478"/>
          </a:xfrm>
          <a:prstGeom prst="rect">
            <a:avLst/>
          </a:prstGeom>
          <a:noFill/>
        </p:spPr>
        <p:txBody>
          <a:bodyPr wrap="none">
            <a:spAutoFit/>
          </a:bodyPr>
          <a:lstStyle/>
          <a:p>
            <a:pPr algn="ctr">
              <a:lnSpc>
                <a:spcPts val="5600"/>
              </a:lnSpc>
              <a:defRPr/>
            </a:pP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TIP #</a:t>
            </a:r>
            <a:r>
              <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3</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3965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8229600" cy="1143000"/>
          </a:xfrm>
        </p:spPr>
        <p:txBody>
          <a:bodyPr/>
          <a:lstStyle/>
          <a:p>
            <a:pPr>
              <a:defRPr/>
            </a:pPr>
            <a:r>
              <a:rPr lang="en-US" dirty="0">
                <a:solidFill>
                  <a:schemeClr val="accent3"/>
                </a:solidFill>
              </a:rPr>
              <a:t>EMS Can Contribute</a:t>
            </a:r>
          </a:p>
        </p:txBody>
      </p:sp>
      <p:sp>
        <p:nvSpPr>
          <p:cNvPr id="3" name="Content Placeholder 2"/>
          <p:cNvSpPr>
            <a:spLocks noGrp="1"/>
          </p:cNvSpPr>
          <p:nvPr>
            <p:ph idx="1"/>
          </p:nvPr>
        </p:nvSpPr>
        <p:spPr/>
        <p:txBody>
          <a:bodyPr/>
          <a:lstStyle/>
          <a:p>
            <a:pPr defTabSz="457200" eaLnBrk="1" fontAlgn="auto" hangingPunct="1">
              <a:lnSpc>
                <a:spcPct val="100000"/>
              </a:lnSpc>
              <a:spcAft>
                <a:spcPts val="0"/>
              </a:spcAft>
              <a:defRPr/>
            </a:pPr>
            <a:r>
              <a:rPr lang="en-US" kern="1200" dirty="0">
                <a:ea typeface="+mn-ea"/>
              </a:rPr>
              <a:t>EMS can fill </a:t>
            </a:r>
            <a:r>
              <a:rPr lang="en-US" b="1" i="1" kern="1200" dirty="0">
                <a:ea typeface="+mn-ea"/>
              </a:rPr>
              <a:t>gaps in the care continuum </a:t>
            </a:r>
            <a:r>
              <a:rPr lang="en-US" kern="1200" dirty="0">
                <a:ea typeface="+mn-ea"/>
              </a:rPr>
              <a:t>with 24/7 medical resources that: </a:t>
            </a:r>
          </a:p>
          <a:p>
            <a:pPr lvl="1" defTabSz="457200" eaLnBrk="1" fontAlgn="auto" hangingPunct="1">
              <a:spcAft>
                <a:spcPts val="0"/>
              </a:spcAft>
              <a:defRPr/>
            </a:pPr>
            <a:r>
              <a:rPr lang="en-US" kern="1200" dirty="0">
                <a:ea typeface="+mn-ea"/>
              </a:rPr>
              <a:t>Improve the patient care experience </a:t>
            </a:r>
          </a:p>
          <a:p>
            <a:pPr lvl="1" defTabSz="457200" eaLnBrk="1" fontAlgn="auto" hangingPunct="1">
              <a:spcAft>
                <a:spcPts val="0"/>
              </a:spcAft>
              <a:defRPr/>
            </a:pPr>
            <a:r>
              <a:rPr lang="en-US" kern="1200" dirty="0">
                <a:ea typeface="+mn-ea"/>
              </a:rPr>
              <a:t>Improve population health</a:t>
            </a:r>
          </a:p>
          <a:p>
            <a:pPr lvl="1" defTabSz="457200" eaLnBrk="1" fontAlgn="auto" hangingPunct="1">
              <a:spcAft>
                <a:spcPts val="0"/>
              </a:spcAft>
              <a:defRPr/>
            </a:pPr>
            <a:r>
              <a:rPr lang="en-US" kern="1200" dirty="0">
                <a:ea typeface="+mn-ea"/>
              </a:rPr>
              <a:t>Reduce healthcare expenditures </a:t>
            </a:r>
          </a:p>
          <a:p>
            <a:pPr marL="0" indent="0" algn="ctr" defTabSz="457200" eaLnBrk="1" fontAlgn="auto" hangingPunct="1">
              <a:lnSpc>
                <a:spcPct val="100000"/>
              </a:lnSpc>
              <a:spcBef>
                <a:spcPts val="1968"/>
              </a:spcBef>
              <a:spcAft>
                <a:spcPts val="0"/>
              </a:spcAft>
              <a:buNone/>
              <a:defRPr/>
            </a:pPr>
            <a:r>
              <a:rPr lang="en-US" b="1" kern="1200" dirty="0">
                <a:solidFill>
                  <a:srgbClr val="083E8A"/>
                </a:solidFill>
                <a:ea typeface="+mn-ea"/>
              </a:rPr>
              <a:t>This is “EMS 3.0”</a:t>
            </a:r>
            <a:endParaRPr lang="en-US" b="1" dirty="0">
              <a:solidFill>
                <a:srgbClr val="083E8A"/>
              </a:solidFill>
            </a:endParaRPr>
          </a:p>
          <a:p>
            <a:pPr>
              <a:defRP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p:transition spd="slow" advClick="0" advTm="1120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420889"/>
            <a:ext cx="11521280" cy="3348087"/>
          </a:xfrm>
        </p:spPr>
        <p:txBody>
          <a:bodyPr/>
          <a:lstStyle/>
          <a:p>
            <a:pPr>
              <a:lnSpc>
                <a:spcPts val="4600"/>
              </a:lnSpc>
              <a:defRPr/>
            </a:pPr>
            <a:r>
              <a:rPr lang="en-US" dirty="0">
                <a:solidFill>
                  <a:srgbClr val="C00000"/>
                </a:solidFill>
              </a:rPr>
              <a:t>Utilize all opportunities </a:t>
            </a:r>
            <a:r>
              <a:rPr lang="en-US" dirty="0"/>
              <a:t>to discuss how </a:t>
            </a:r>
            <a:r>
              <a:rPr lang="en-US" i="1" u="sng" dirty="0"/>
              <a:t>EMS 3.0</a:t>
            </a:r>
            <a:r>
              <a:rPr lang="en-US" dirty="0"/>
              <a:t> supports the healthcare transformation.</a:t>
            </a:r>
          </a:p>
        </p:txBody>
      </p:sp>
      <p:pic>
        <p:nvPicPr>
          <p:cNvPr id="7" name="Picture 6" descr="i_utilize_opportunitie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79576" y="260649"/>
            <a:ext cx="1296144" cy="1561401"/>
          </a:xfrm>
          <a:prstGeom prst="rect">
            <a:avLst/>
          </a:prstGeom>
          <a:effectLst>
            <a:glow rad="101600">
              <a:schemeClr val="bg1">
                <a:alpha val="71000"/>
              </a:schemeClr>
            </a:glow>
          </a:effectLst>
        </p:spPr>
      </p:pic>
      <p:sp>
        <p:nvSpPr>
          <p:cNvPr id="9" name="TextBox 8"/>
          <p:cNvSpPr txBox="1"/>
          <p:nvPr/>
        </p:nvSpPr>
        <p:spPr>
          <a:xfrm>
            <a:off x="3868758" y="548680"/>
            <a:ext cx="2102179" cy="810478"/>
          </a:xfrm>
          <a:prstGeom prst="rect">
            <a:avLst/>
          </a:prstGeom>
          <a:noFill/>
        </p:spPr>
        <p:txBody>
          <a:bodyPr wrap="none">
            <a:spAutoFit/>
          </a:bodyPr>
          <a:lstStyle/>
          <a:p>
            <a:pPr algn="ctr">
              <a:lnSpc>
                <a:spcPts val="5600"/>
              </a:lnSpc>
              <a:defRPr/>
            </a:pP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TIP #</a:t>
            </a:r>
            <a:r>
              <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4</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272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420889"/>
            <a:ext cx="11593288" cy="3348087"/>
          </a:xfrm>
        </p:spPr>
        <p:txBody>
          <a:bodyPr/>
          <a:lstStyle/>
          <a:p>
            <a:pPr>
              <a:lnSpc>
                <a:spcPts val="4600"/>
              </a:lnSpc>
              <a:defRPr/>
            </a:pPr>
            <a:r>
              <a:rPr lang="en-US" dirty="0">
                <a:solidFill>
                  <a:srgbClr val="C00000"/>
                </a:solidFill>
              </a:rPr>
              <a:t>Clearly articulate </a:t>
            </a:r>
            <a:r>
              <a:rPr lang="en-US" dirty="0"/>
              <a:t>the types of services that </a:t>
            </a:r>
            <a:r>
              <a:rPr lang="en-US" i="1" u="sng" dirty="0"/>
              <a:t>EMS 3.0</a:t>
            </a:r>
            <a:r>
              <a:rPr lang="en-US" dirty="0"/>
              <a:t> can offer to improve patient outcomes and lower costs.</a:t>
            </a:r>
          </a:p>
        </p:txBody>
      </p:sp>
      <p:pic>
        <p:nvPicPr>
          <p:cNvPr id="7" name="Picture 6" descr="i_clearly_articulate.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79577" y="260648"/>
            <a:ext cx="1554173" cy="1512168"/>
          </a:xfrm>
          <a:prstGeom prst="rect">
            <a:avLst/>
          </a:prstGeom>
          <a:effectLst>
            <a:glow rad="101600">
              <a:schemeClr val="bg1">
                <a:alpha val="71000"/>
              </a:schemeClr>
            </a:glow>
          </a:effectLst>
        </p:spPr>
      </p:pic>
      <p:sp>
        <p:nvSpPr>
          <p:cNvPr id="9" name="TextBox 8"/>
          <p:cNvSpPr txBox="1"/>
          <p:nvPr/>
        </p:nvSpPr>
        <p:spPr>
          <a:xfrm>
            <a:off x="4132833" y="548680"/>
            <a:ext cx="2102179" cy="810478"/>
          </a:xfrm>
          <a:prstGeom prst="rect">
            <a:avLst/>
          </a:prstGeom>
          <a:noFill/>
        </p:spPr>
        <p:txBody>
          <a:bodyPr wrap="none">
            <a:spAutoFit/>
          </a:bodyPr>
          <a:lstStyle/>
          <a:p>
            <a:pPr algn="ctr">
              <a:lnSpc>
                <a:spcPts val="5600"/>
              </a:lnSpc>
              <a:defRPr/>
            </a:pP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TIP #</a:t>
            </a:r>
            <a:r>
              <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5</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328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2420889"/>
            <a:ext cx="11449271" cy="3348087"/>
          </a:xfrm>
        </p:spPr>
        <p:txBody>
          <a:bodyPr/>
          <a:lstStyle/>
          <a:p>
            <a:pPr>
              <a:lnSpc>
                <a:spcPts val="4600"/>
              </a:lnSpc>
              <a:defRPr/>
            </a:pPr>
            <a:r>
              <a:rPr lang="en-US" dirty="0">
                <a:solidFill>
                  <a:srgbClr val="C00000"/>
                </a:solidFill>
              </a:rPr>
              <a:t>Advocate </a:t>
            </a:r>
            <a:r>
              <a:rPr lang="en-US" dirty="0"/>
              <a:t>for and support college-based education for EMS.</a:t>
            </a:r>
          </a:p>
        </p:txBody>
      </p:sp>
      <p:pic>
        <p:nvPicPr>
          <p:cNvPr id="7" name="Picture 6" descr="i_support_education.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51585" y="548680"/>
            <a:ext cx="1722789" cy="1253864"/>
          </a:xfrm>
          <a:prstGeom prst="rect">
            <a:avLst/>
          </a:prstGeom>
          <a:effectLst>
            <a:glow rad="101600">
              <a:schemeClr val="bg1">
                <a:alpha val="71000"/>
              </a:schemeClr>
            </a:glow>
          </a:effectLst>
        </p:spPr>
      </p:pic>
      <p:sp>
        <p:nvSpPr>
          <p:cNvPr id="9" name="TextBox 8"/>
          <p:cNvSpPr txBox="1"/>
          <p:nvPr/>
        </p:nvSpPr>
        <p:spPr>
          <a:xfrm>
            <a:off x="4276849" y="548680"/>
            <a:ext cx="2102179" cy="810478"/>
          </a:xfrm>
          <a:prstGeom prst="rect">
            <a:avLst/>
          </a:prstGeom>
          <a:noFill/>
        </p:spPr>
        <p:txBody>
          <a:bodyPr wrap="none">
            <a:spAutoFit/>
          </a:bodyPr>
          <a:lstStyle/>
          <a:p>
            <a:pPr algn="ctr">
              <a:lnSpc>
                <a:spcPts val="5600"/>
              </a:lnSpc>
              <a:defRPr/>
            </a:pP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TIP #</a:t>
            </a:r>
            <a:r>
              <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6</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9724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2132856"/>
            <a:ext cx="11449272" cy="3348087"/>
          </a:xfrm>
        </p:spPr>
        <p:txBody>
          <a:bodyPr/>
          <a:lstStyle/>
          <a:p>
            <a:pPr>
              <a:lnSpc>
                <a:spcPts val="4600"/>
              </a:lnSpc>
              <a:defRPr/>
            </a:pPr>
            <a:r>
              <a:rPr lang="en-US" dirty="0">
                <a:solidFill>
                  <a:srgbClr val="C00000"/>
                </a:solidFill>
              </a:rPr>
              <a:t>Assess the potential </a:t>
            </a:r>
            <a:r>
              <a:rPr lang="en-US" dirty="0"/>
              <a:t>for </a:t>
            </a:r>
            <a:r>
              <a:rPr lang="en-US" i="1" u="sng" dirty="0"/>
              <a:t>EMS 3.0</a:t>
            </a:r>
            <a:r>
              <a:rPr lang="en-US" dirty="0"/>
              <a:t> to benefit your community by addressing healthcare gaps. </a:t>
            </a:r>
          </a:p>
        </p:txBody>
      </p:sp>
      <p:pic>
        <p:nvPicPr>
          <p:cNvPr id="7" name="Picture 6" descr="i_assess_potential.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51584" y="188640"/>
            <a:ext cx="1296144" cy="1605584"/>
          </a:xfrm>
          <a:prstGeom prst="rect">
            <a:avLst/>
          </a:prstGeom>
          <a:effectLst>
            <a:glow rad="101600">
              <a:schemeClr val="bg1">
                <a:alpha val="71000"/>
              </a:schemeClr>
            </a:glow>
          </a:effectLst>
        </p:spPr>
      </p:pic>
      <p:sp>
        <p:nvSpPr>
          <p:cNvPr id="9" name="TextBox 8"/>
          <p:cNvSpPr txBox="1"/>
          <p:nvPr/>
        </p:nvSpPr>
        <p:spPr>
          <a:xfrm>
            <a:off x="4060825" y="548680"/>
            <a:ext cx="2102179" cy="810478"/>
          </a:xfrm>
          <a:prstGeom prst="rect">
            <a:avLst/>
          </a:prstGeom>
          <a:noFill/>
        </p:spPr>
        <p:txBody>
          <a:bodyPr wrap="none">
            <a:spAutoFit/>
          </a:bodyPr>
          <a:lstStyle/>
          <a:p>
            <a:pPr algn="ctr">
              <a:lnSpc>
                <a:spcPts val="5600"/>
              </a:lnSpc>
              <a:defRPr/>
            </a:pP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TIP #</a:t>
            </a:r>
            <a:r>
              <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7</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4046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420889"/>
            <a:ext cx="11737303" cy="3348087"/>
          </a:xfrm>
        </p:spPr>
        <p:txBody>
          <a:bodyPr/>
          <a:lstStyle/>
          <a:p>
            <a:pPr>
              <a:lnSpc>
                <a:spcPts val="4600"/>
              </a:lnSpc>
              <a:defRPr/>
            </a:pPr>
            <a:r>
              <a:rPr lang="en-US" dirty="0">
                <a:solidFill>
                  <a:srgbClr val="C00000"/>
                </a:solidFill>
              </a:rPr>
              <a:t>Use appropriate tools </a:t>
            </a:r>
            <a:r>
              <a:rPr lang="en-US" dirty="0"/>
              <a:t>to measure effectiveness in improving patient outcomes and lowering costs.</a:t>
            </a:r>
          </a:p>
        </p:txBody>
      </p:sp>
      <p:pic>
        <p:nvPicPr>
          <p:cNvPr id="7" name="Picture 6" descr="i_use_appropriate_tool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51585" y="260648"/>
            <a:ext cx="1309045" cy="1594776"/>
          </a:xfrm>
          <a:prstGeom prst="rect">
            <a:avLst/>
          </a:prstGeom>
          <a:effectLst>
            <a:glow rad="101600">
              <a:schemeClr val="bg1">
                <a:alpha val="71000"/>
              </a:schemeClr>
            </a:glow>
          </a:effectLst>
        </p:spPr>
      </p:pic>
      <p:sp>
        <p:nvSpPr>
          <p:cNvPr id="9" name="TextBox 8"/>
          <p:cNvSpPr txBox="1"/>
          <p:nvPr/>
        </p:nvSpPr>
        <p:spPr>
          <a:xfrm>
            <a:off x="3916809" y="548680"/>
            <a:ext cx="2102179" cy="810478"/>
          </a:xfrm>
          <a:prstGeom prst="rect">
            <a:avLst/>
          </a:prstGeom>
          <a:noFill/>
        </p:spPr>
        <p:txBody>
          <a:bodyPr wrap="none">
            <a:spAutoFit/>
          </a:bodyPr>
          <a:lstStyle/>
          <a:p>
            <a:pPr algn="ctr">
              <a:lnSpc>
                <a:spcPts val="5600"/>
              </a:lnSpc>
              <a:defRPr/>
            </a:pP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TIP #</a:t>
            </a:r>
            <a:r>
              <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8</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589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060848"/>
            <a:ext cx="11593288" cy="3744416"/>
          </a:xfrm>
        </p:spPr>
        <p:txBody>
          <a:bodyPr/>
          <a:lstStyle/>
          <a:p>
            <a:pPr>
              <a:lnSpc>
                <a:spcPts val="4600"/>
              </a:lnSpc>
              <a:defRPr/>
            </a:pPr>
            <a:r>
              <a:rPr lang="en-US" dirty="0">
                <a:solidFill>
                  <a:srgbClr val="C00000"/>
                </a:solidFill>
              </a:rPr>
              <a:t>Integrate all services </a:t>
            </a:r>
            <a:r>
              <a:rPr lang="en-US" dirty="0"/>
              <a:t>into a well-coordinated, medically directed and performance-measured </a:t>
            </a:r>
            <a:br>
              <a:rPr lang="en-US" dirty="0"/>
            </a:br>
            <a:r>
              <a:rPr lang="en-US" i="1" u="sng" dirty="0"/>
              <a:t>EMS 3.0</a:t>
            </a:r>
            <a:r>
              <a:rPr lang="en-US" dirty="0"/>
              <a:t> package of services provided by professionals at basic and advanced levels.</a:t>
            </a:r>
          </a:p>
        </p:txBody>
      </p:sp>
      <p:sp>
        <p:nvSpPr>
          <p:cNvPr id="7" name="TextBox 6"/>
          <p:cNvSpPr txBox="1"/>
          <p:nvPr/>
        </p:nvSpPr>
        <p:spPr>
          <a:xfrm>
            <a:off x="4276849" y="548680"/>
            <a:ext cx="2102179" cy="810478"/>
          </a:xfrm>
          <a:prstGeom prst="rect">
            <a:avLst/>
          </a:prstGeom>
          <a:noFill/>
        </p:spPr>
        <p:txBody>
          <a:bodyPr wrap="none">
            <a:spAutoFit/>
          </a:bodyPr>
          <a:lstStyle/>
          <a:p>
            <a:pPr algn="ctr">
              <a:lnSpc>
                <a:spcPts val="5600"/>
              </a:lnSpc>
              <a:defRPr/>
            </a:pPr>
            <a:r>
              <a:rPr lang="en-US"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TIP #</a:t>
            </a:r>
            <a:r>
              <a:rPr lang="en-US" sz="6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rial" charset="0"/>
              </a:rPr>
              <a:t>9</a:t>
            </a:r>
          </a:p>
        </p:txBody>
      </p:sp>
      <p:pic>
        <p:nvPicPr>
          <p:cNvPr id="5" name="Picture 4" descr="i_integrate_service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389224" y="260648"/>
            <a:ext cx="1546536" cy="1512168"/>
          </a:xfrm>
          <a:prstGeom prst="rect">
            <a:avLst/>
          </a:prstGeom>
          <a:effectLst>
            <a:glow rad="101600">
              <a:schemeClr val="bg1">
                <a:alpha val="71000"/>
              </a:schemeClr>
            </a:glow>
          </a:effec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314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pic>
        <p:nvPicPr>
          <p:cNvPr id="5" name="Picture 4"/>
          <p:cNvPicPr>
            <a:picLocks noChangeAspect="1"/>
          </p:cNvPicPr>
          <p:nvPr/>
        </p:nvPicPr>
        <p:blipFill>
          <a:blip r:embed="rId4"/>
          <a:stretch>
            <a:fillRect/>
          </a:stretch>
        </p:blipFill>
        <p:spPr>
          <a:xfrm>
            <a:off x="1636874" y="1844824"/>
            <a:ext cx="8918252" cy="4363813"/>
          </a:xfrm>
          <a:prstGeom prst="rect">
            <a:avLst/>
          </a:prstGeom>
        </p:spPr>
      </p:pic>
      <p:sp>
        <p:nvSpPr>
          <p:cNvPr id="6" name="TextBox 5"/>
          <p:cNvSpPr txBox="1"/>
          <p:nvPr/>
        </p:nvSpPr>
        <p:spPr>
          <a:xfrm>
            <a:off x="3646515" y="6326846"/>
            <a:ext cx="4898969" cy="338554"/>
          </a:xfrm>
          <a:prstGeom prst="rect">
            <a:avLst/>
          </a:prstGeom>
          <a:noFill/>
        </p:spPr>
        <p:txBody>
          <a:bodyPr wrap="none" rtlCol="0">
            <a:spAutoFit/>
          </a:bodyPr>
          <a:lstStyle/>
          <a:p>
            <a:pPr algn="ctr"/>
            <a:r>
              <a:rPr lang="en-US" sz="1600" dirty="0">
                <a:hlinkClick r:id="rId5"/>
              </a:rPr>
              <a:t>http://</a:t>
            </a:r>
            <a:r>
              <a:rPr lang="en-US" sz="1600" dirty="0" smtClean="0">
                <a:hlinkClick r:id="rId5"/>
              </a:rPr>
              <a:t>www.naemt.org/initiatives/ems-transformation</a:t>
            </a:r>
            <a:r>
              <a:rPr lang="en-US" sz="1600" dirty="0" smtClean="0"/>
              <a:t> </a:t>
            </a:r>
            <a:endParaRPr lang="en-US" sz="16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08918760"/>
      </p:ext>
    </p:extLst>
  </p:cSld>
  <p:clrMapOvr>
    <a:masterClrMapping/>
  </p:clrMapOvr>
  <p:transition spd="med" advTm="367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3356992"/>
            <a:ext cx="8136904" cy="1872208"/>
          </a:xfrm>
        </p:spPr>
        <p:txBody>
          <a:bodyPr/>
          <a:lstStyle/>
          <a:p>
            <a:pPr algn="l">
              <a:lnSpc>
                <a:spcPct val="100000"/>
              </a:lnSpc>
              <a:defRPr/>
            </a:pPr>
            <a:r>
              <a:rPr lang="en-US" sz="8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EMS </a:t>
            </a:r>
            <a:br>
              <a:rPr lang="en-US" sz="8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6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Transformation</a:t>
            </a:r>
          </a:p>
        </p:txBody>
      </p:sp>
      <p:sp>
        <p:nvSpPr>
          <p:cNvPr id="3" name="Subtitle 2"/>
          <p:cNvSpPr>
            <a:spLocks noGrp="1"/>
          </p:cNvSpPr>
          <p:nvPr>
            <p:ph type="subTitle" idx="1"/>
          </p:nvPr>
        </p:nvSpPr>
        <p:spPr>
          <a:xfrm>
            <a:off x="2208214" y="5467351"/>
            <a:ext cx="7775575" cy="841375"/>
          </a:xfrm>
        </p:spPr>
        <p:txBody>
          <a:bodyPr/>
          <a:lstStyle/>
          <a:p>
            <a:pPr algn="l">
              <a:defRPr/>
            </a:pPr>
            <a:r>
              <a:rPr lang="en-US" b="1" dirty="0">
                <a:solidFill>
                  <a:srgbClr val="083E8A"/>
                </a:solidFill>
              </a:rPr>
              <a:t>Moving our profession to “EMS 3.0”</a:t>
            </a:r>
          </a:p>
        </p:txBody>
      </p:sp>
      <p:grpSp>
        <p:nvGrpSpPr>
          <p:cNvPr id="5" name="Group 4">
            <a:extLst>
              <a:ext uri="{FF2B5EF4-FFF2-40B4-BE49-F238E27FC236}">
                <a16:creationId xmlns="" xmlns:a16="http://schemas.microsoft.com/office/drawing/2014/main" id="{37F61C6E-5C2A-F741-9534-DB4F2D168769}"/>
              </a:ext>
            </a:extLst>
          </p:cNvPr>
          <p:cNvGrpSpPr/>
          <p:nvPr/>
        </p:nvGrpSpPr>
        <p:grpSpPr>
          <a:xfrm>
            <a:off x="3935760" y="188640"/>
            <a:ext cx="4464496" cy="4464496"/>
            <a:chOff x="1907704" y="1556792"/>
            <a:chExt cx="5328592" cy="5328592"/>
          </a:xfrm>
        </p:grpSpPr>
        <p:pic>
          <p:nvPicPr>
            <p:cNvPr id="6" name="Picture 5" descr="EMS3_patient_centered.png">
              <a:extLst>
                <a:ext uri="{FF2B5EF4-FFF2-40B4-BE49-F238E27FC236}">
                  <a16:creationId xmlns="" xmlns:a16="http://schemas.microsoft.com/office/drawing/2014/main" id="{9A7A0DAB-C8DD-874A-AE47-F5C5E6936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661" y="1748351"/>
              <a:ext cx="4104678" cy="470531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 xmlns:a16="http://schemas.microsoft.com/office/drawing/2014/main" id="{CE7B41F6-25F9-2145-96D2-08BC3BD37AA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07704" y="1556792"/>
              <a:ext cx="5328592" cy="5328592"/>
            </a:xfrm>
            <a:prstGeom prst="rect">
              <a:avLst/>
            </a:prstGeom>
          </p:spPr>
        </p:pic>
      </p:gr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p:transition spd="slow" advClick="0" advTm="8765">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8229600" cy="1143000"/>
          </a:xfrm>
        </p:spPr>
        <p:txBody>
          <a:bodyPr/>
          <a:lstStyle/>
          <a:p>
            <a:pPr>
              <a:defRPr/>
            </a:pPr>
            <a:r>
              <a:rPr lang="en-US" dirty="0">
                <a:solidFill>
                  <a:schemeClr val="accent3"/>
                </a:solidFill>
              </a:rPr>
              <a:t>Urgent and Emergent Care Remain </a:t>
            </a:r>
            <a:r>
              <a:rPr lang="en-US" i="1" u="sng" dirty="0">
                <a:solidFill>
                  <a:schemeClr val="accent3"/>
                </a:solidFill>
              </a:rPr>
              <a:t>Core</a:t>
            </a:r>
            <a:r>
              <a:rPr lang="en-US" dirty="0">
                <a:solidFill>
                  <a:schemeClr val="accent3"/>
                </a:solidFill>
              </a:rPr>
              <a:t> to EMS</a:t>
            </a:r>
          </a:p>
        </p:txBody>
      </p:sp>
      <p:pic>
        <p:nvPicPr>
          <p:cNvPr id="4" name="Picture 3" descr="EMS3_icons_911.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851025" y="1989138"/>
            <a:ext cx="2516188" cy="2519362"/>
          </a:xfrm>
          <a:prstGeom prst="rect">
            <a:avLst/>
          </a:prstGeom>
          <a:ln>
            <a:noFill/>
          </a:ln>
          <a:effectLst>
            <a:outerShdw blurRad="292100" dist="139700" dir="2700000" algn="tl" rotWithShape="0">
              <a:srgbClr val="333333">
                <a:alpha val="65000"/>
              </a:srgbClr>
            </a:outerShdw>
          </a:effectLst>
        </p:spPr>
      </p:pic>
      <p:pic>
        <p:nvPicPr>
          <p:cNvPr id="5" name="Picture 4" descr="EMS3_icons_hospital.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995523" y="3752602"/>
            <a:ext cx="2516187" cy="2519363"/>
          </a:xfrm>
          <a:prstGeom prst="rect">
            <a:avLst/>
          </a:prstGeom>
          <a:ln>
            <a:noFill/>
          </a:ln>
          <a:effectLst>
            <a:outerShdw blurRad="292100" dist="139700" dir="2700000" algn="tl" rotWithShape="0">
              <a:srgbClr val="333333">
                <a:alpha val="65000"/>
              </a:srgbClr>
            </a:outerShdw>
          </a:effectLst>
        </p:spPr>
      </p:pic>
      <p:pic>
        <p:nvPicPr>
          <p:cNvPr id="6" name="Picture 5" descr="EMS3_icons_urgent.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11839" y="2060575"/>
            <a:ext cx="2516187" cy="2520950"/>
          </a:xfrm>
          <a:prstGeom prst="rect">
            <a:avLst/>
          </a:prstGeom>
          <a:ln>
            <a:noFill/>
          </a:ln>
          <a:effectLst>
            <a:outerShdw blurRad="292100" dist="139700" dir="2700000" algn="tl" rotWithShape="0">
              <a:srgbClr val="333333">
                <a:alpha val="65000"/>
              </a:srgbClr>
            </a:outerShdw>
          </a:effectLst>
        </p:spPr>
      </p:pic>
      <p:pic>
        <p:nvPicPr>
          <p:cNvPr id="7" name="Picture 6" descr="EMS3_icons_emergency.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956334" y="3645025"/>
            <a:ext cx="2516188" cy="2519363"/>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392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8229600" cy="1143000"/>
          </a:xfrm>
        </p:spPr>
        <p:txBody>
          <a:bodyPr/>
          <a:lstStyle/>
          <a:p>
            <a:pPr>
              <a:defRPr/>
            </a:pPr>
            <a:r>
              <a:rPr lang="en-US" dirty="0">
                <a:solidFill>
                  <a:schemeClr val="accent3"/>
                </a:solidFill>
              </a:rPr>
              <a:t>But EMS Should Offer </a:t>
            </a:r>
            <a:br>
              <a:rPr lang="en-US" dirty="0">
                <a:solidFill>
                  <a:schemeClr val="accent3"/>
                </a:solidFill>
              </a:rPr>
            </a:br>
            <a:r>
              <a:rPr lang="en-US" dirty="0">
                <a:solidFill>
                  <a:schemeClr val="accent3"/>
                </a:solidFill>
              </a:rPr>
              <a:t>Expanded </a:t>
            </a:r>
            <a:r>
              <a:rPr lang="en-US" i="1" u="sng" dirty="0">
                <a:solidFill>
                  <a:schemeClr val="accent3"/>
                </a:solidFill>
              </a:rPr>
              <a:t>Roles</a:t>
            </a:r>
          </a:p>
        </p:txBody>
      </p:sp>
      <p:pic>
        <p:nvPicPr>
          <p:cNvPr id="4" name="Picture 3" descr="EMS3_icons_nurse.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83529" y="3212977"/>
            <a:ext cx="2466975" cy="2471737"/>
          </a:xfrm>
          <a:prstGeom prst="rect">
            <a:avLst/>
          </a:prstGeom>
          <a:ln>
            <a:noFill/>
          </a:ln>
          <a:effectLst>
            <a:outerShdw blurRad="292100" dist="139700" dir="2700000" algn="tl" rotWithShape="0">
              <a:srgbClr val="333333">
                <a:alpha val="65000"/>
              </a:srgbClr>
            </a:outerShdw>
          </a:effectLst>
        </p:spPr>
      </p:pic>
      <p:pic>
        <p:nvPicPr>
          <p:cNvPr id="5" name="Picture 4" descr="EMS3_icons_preventive.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627403" y="2349500"/>
            <a:ext cx="2466975" cy="2470150"/>
          </a:xfrm>
          <a:prstGeom prst="rect">
            <a:avLst/>
          </a:prstGeom>
          <a:ln>
            <a:noFill/>
          </a:ln>
          <a:effectLst>
            <a:outerShdw blurRad="292100" dist="139700" dir="2700000" algn="tl" rotWithShape="0">
              <a:srgbClr val="333333">
                <a:alpha val="65000"/>
              </a:srgbClr>
            </a:outerShdw>
          </a:effectLst>
        </p:spPr>
      </p:pic>
      <p:pic>
        <p:nvPicPr>
          <p:cNvPr id="11" name="Picture 10" descr="EMS3_icons_chronic.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07969" y="3214563"/>
            <a:ext cx="2466975" cy="2470150"/>
          </a:xfrm>
          <a:prstGeom prst="rect">
            <a:avLst/>
          </a:prstGeom>
          <a:ln>
            <a:noFill/>
          </a:ln>
          <a:effectLst>
            <a:outerShdw blurRad="292100" dist="139700" dir="2700000" algn="tl" rotWithShape="0">
              <a:srgbClr val="333333">
                <a:alpha val="65000"/>
              </a:srgbClr>
            </a:outerShdw>
          </a:effectLst>
        </p:spPr>
      </p:pic>
      <p:pic>
        <p:nvPicPr>
          <p:cNvPr id="13" name="Picture 12" descr="EMS3_icons_alternative.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751764" y="2349500"/>
            <a:ext cx="2466975" cy="2470150"/>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6128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8229600" cy="1143000"/>
          </a:xfrm>
        </p:spPr>
        <p:txBody>
          <a:bodyPr/>
          <a:lstStyle/>
          <a:p>
            <a:pPr>
              <a:defRPr/>
            </a:pPr>
            <a:r>
              <a:rPr lang="en-US" dirty="0">
                <a:solidFill>
                  <a:schemeClr val="accent3"/>
                </a:solidFill>
              </a:rPr>
              <a:t>EMS Can Contribute</a:t>
            </a:r>
          </a:p>
        </p:txBody>
      </p:sp>
      <p:sp>
        <p:nvSpPr>
          <p:cNvPr id="6" name="TextBox 5"/>
          <p:cNvSpPr txBox="1">
            <a:spLocks noChangeArrowheads="1"/>
          </p:cNvSpPr>
          <p:nvPr/>
        </p:nvSpPr>
        <p:spPr bwMode="auto">
          <a:xfrm>
            <a:off x="1524000" y="2276475"/>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dirty="0">
                <a:solidFill>
                  <a:srgbClr val="083E8A"/>
                </a:solidFill>
              </a:rPr>
              <a:t>Core Mission + Expanded Services = </a:t>
            </a:r>
            <a:r>
              <a:rPr lang="en-US" sz="3000" b="1" dirty="0">
                <a:solidFill>
                  <a:srgbClr val="FF0000"/>
                </a:solidFill>
              </a:rPr>
              <a:t>Value</a:t>
            </a:r>
          </a:p>
        </p:txBody>
      </p:sp>
      <p:pic>
        <p:nvPicPr>
          <p:cNvPr id="7" name="Picture 6" descr="EMS3_icons_lowered_costs.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81726" y="3284539"/>
            <a:ext cx="35147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EMS3_icons_better_health.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451101" y="3284539"/>
            <a:ext cx="35147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cSld>
  <p:clrMapOvr>
    <a:masterClrMapping/>
  </p:clrMapOvr>
  <p:transition spd="slow" advClick="0" advTm="23926">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6" presetClass="emph" presetSubtype="0" fill="hold" nodeType="afterEffect">
                                  <p:stCondLst>
                                    <p:cond delay="1000"/>
                                  </p:stCondLst>
                                  <p:childTnLst>
                                    <p:animEffect transition="out" filter="fade">
                                      <p:cBhvr>
                                        <p:cTn id="9" dur="1000" tmFilter="0, 0; .2, .5; .8, .5; 1, 0"/>
                                        <p:tgtEl>
                                          <p:spTgt spid="2"/>
                                        </p:tgtEl>
                                      </p:cBhvr>
                                    </p:animEffect>
                                    <p:animScale>
                                      <p:cBhvr>
                                        <p:cTn id="10" dur="500" autoRev="1" fill="hold"/>
                                        <p:tgtEl>
                                          <p:spTgt spid="2"/>
                                        </p:tgtEl>
                                      </p:cBhvr>
                                      <p:by x="105000" y="105000"/>
                                    </p:animScale>
                                  </p:childTnLst>
                                </p:cTn>
                              </p:par>
                            </p:childTnLst>
                          </p:cTn>
                        </p:par>
                      </p:childTnLst>
                    </p:cTn>
                  </p:par>
                  <p:par>
                    <p:cTn id="11" fill="hold">
                      <p:stCondLst>
                        <p:cond delay="indefinite"/>
                      </p:stCondLst>
                      <p:childTnLst>
                        <p:par>
                          <p:cTn id="12" fill="hold" nodeType="after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0-#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nodeType="after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046" y="278403"/>
            <a:ext cx="8229600" cy="1143000"/>
          </a:xfrm>
        </p:spPr>
        <p:txBody>
          <a:bodyPr/>
          <a:lstStyle/>
          <a:p>
            <a:r>
              <a:rPr lang="en-US" dirty="0"/>
              <a:t>Nomenclature</a:t>
            </a:r>
          </a:p>
        </p:txBody>
      </p:sp>
      <p:pic>
        <p:nvPicPr>
          <p:cNvPr id="4" name="Picture 3"/>
          <p:cNvPicPr>
            <a:picLocks noChangeAspect="1"/>
          </p:cNvPicPr>
          <p:nvPr/>
        </p:nvPicPr>
        <p:blipFill>
          <a:blip r:embed="rId5"/>
          <a:stretch>
            <a:fillRect/>
          </a:stretch>
        </p:blipFill>
        <p:spPr>
          <a:xfrm>
            <a:off x="2017046" y="1916832"/>
            <a:ext cx="7659653" cy="472935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5768638"/>
      </p:ext>
    </p:extLst>
  </p:cSld>
  <p:clrMapOvr>
    <a:masterClrMapping/>
  </p:clrMapOvr>
  <p:transition spd="med" advTm="1753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EMS is </a:t>
            </a:r>
            <a:br>
              <a:rPr lang="en-US" dirty="0">
                <a:solidFill>
                  <a:schemeClr val="accent3"/>
                </a:solidFill>
              </a:rPr>
            </a:br>
            <a:r>
              <a:rPr lang="en-US" i="1" u="sng" dirty="0">
                <a:solidFill>
                  <a:schemeClr val="accent3"/>
                </a:solidFill>
              </a:rPr>
              <a:t>Uniquely Positioned</a:t>
            </a:r>
            <a:r>
              <a:rPr lang="en-US" i="1" dirty="0">
                <a:solidFill>
                  <a:schemeClr val="accent3"/>
                </a:solidFill>
              </a:rPr>
              <a:t> </a:t>
            </a:r>
            <a:r>
              <a:rPr lang="en-US" dirty="0">
                <a:solidFill>
                  <a:schemeClr val="accent3"/>
                </a:solidFill>
              </a:rPr>
              <a:t>to Help</a:t>
            </a:r>
            <a:endParaRPr lang="en-US" dirty="0"/>
          </a:p>
        </p:txBody>
      </p:sp>
      <p:pic>
        <p:nvPicPr>
          <p:cNvPr id="4" name="Picture 3"/>
          <p:cNvPicPr>
            <a:picLocks noChangeAspect="1"/>
          </p:cNvPicPr>
          <p:nvPr/>
        </p:nvPicPr>
        <p:blipFill rotWithShape="1">
          <a:blip r:embed="rId5"/>
          <a:srcRect l="12917" t="25556" r="32917" b="19630"/>
          <a:stretch/>
        </p:blipFill>
        <p:spPr>
          <a:xfrm>
            <a:off x="2513856" y="1844825"/>
            <a:ext cx="7164288" cy="407813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56302898"/>
      </p:ext>
    </p:extLst>
  </p:cSld>
  <p:clrMapOvr>
    <a:masterClrMapping/>
  </p:clrMapOvr>
  <mc:AlternateContent xmlns:mc="http://schemas.openxmlformats.org/markup-compatibility/2006">
    <mc:Choice xmlns:p14="http://schemas.microsoft.com/office/powerpoint/2010/main" Requires="p14">
      <p:transition spd="slow" p14:dur="1500" advClick="0" advTm="102379">
        <p:wipe dir="r"/>
      </p:transition>
    </mc:Choice>
    <mc:Fallback>
      <p:transition spd="slow" advClick="0" advTm="102379">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8229600" cy="1143000"/>
          </a:xfrm>
        </p:spPr>
        <p:txBody>
          <a:bodyPr/>
          <a:lstStyle/>
          <a:p>
            <a:pPr>
              <a:defRPr/>
            </a:pPr>
            <a:r>
              <a:rPr lang="en-US" dirty="0">
                <a:solidFill>
                  <a:schemeClr val="accent3"/>
                </a:solidFill>
              </a:rPr>
              <a:t>EMS is </a:t>
            </a:r>
            <a:br>
              <a:rPr lang="en-US" dirty="0">
                <a:solidFill>
                  <a:schemeClr val="accent3"/>
                </a:solidFill>
              </a:rPr>
            </a:br>
            <a:r>
              <a:rPr lang="en-US" i="1" u="sng" dirty="0">
                <a:solidFill>
                  <a:schemeClr val="accent3"/>
                </a:solidFill>
              </a:rPr>
              <a:t>Uniquely Positioned</a:t>
            </a:r>
            <a:r>
              <a:rPr lang="en-US" dirty="0">
                <a:solidFill>
                  <a:schemeClr val="accent3"/>
                </a:solidFill>
              </a:rPr>
              <a:t> to Help</a:t>
            </a:r>
          </a:p>
        </p:txBody>
      </p:sp>
      <p:sp>
        <p:nvSpPr>
          <p:cNvPr id="3" name="Content Placeholder 2"/>
          <p:cNvSpPr>
            <a:spLocks noGrp="1"/>
          </p:cNvSpPr>
          <p:nvPr>
            <p:ph idx="1"/>
          </p:nvPr>
        </p:nvSpPr>
        <p:spPr>
          <a:xfrm>
            <a:off x="335360" y="2315616"/>
            <a:ext cx="11593288" cy="3849688"/>
          </a:xfrm>
        </p:spPr>
        <p:txBody>
          <a:bodyPr/>
          <a:lstStyle/>
          <a:p>
            <a:pPr marL="0" indent="0" algn="ctr">
              <a:spcBef>
                <a:spcPts val="1968"/>
              </a:spcBef>
              <a:buNone/>
              <a:defRPr/>
            </a:pPr>
            <a:r>
              <a:rPr lang="en-US" dirty="0"/>
              <a:t>EMS is </a:t>
            </a:r>
            <a:r>
              <a:rPr lang="en-US" b="1" i="1" u="sng" dirty="0"/>
              <a:t>uniquely positioned </a:t>
            </a:r>
            <a:r>
              <a:rPr lang="en-US" dirty="0"/>
              <a:t>to support our nation’s healthcare transformation by </a:t>
            </a:r>
            <a:r>
              <a:rPr lang="en-US" b="1" i="1" u="sng" dirty="0"/>
              <a:t>assessing and navigating patients </a:t>
            </a:r>
            <a:r>
              <a:rPr lang="en-US" dirty="0"/>
              <a:t>to the right care, in the right place, at the right time. </a:t>
            </a:r>
          </a:p>
          <a:p>
            <a:pPr marL="0" indent="0" algn="ctr">
              <a:spcBef>
                <a:spcPts val="1968"/>
              </a:spcBef>
              <a:buNone/>
              <a:defRPr/>
            </a:pPr>
            <a:r>
              <a:rPr lang="en-US" b="1" dirty="0">
                <a:solidFill>
                  <a:srgbClr val="083E8A"/>
                </a:solidFill>
              </a:rPr>
              <a:t>EMS 3.0 can help our nation achieve its healthcare goals.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p:transition spd="slow" advClick="0" advTm="42926">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9" presetClass="entr" presetSubtype="0" fill="hold" grpId="0" nodeType="after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1000"/>
                                        <p:tgtEl>
                                          <p:spTgt spid="3">
                                            <p:txEl>
                                              <p:pRg st="0" end="0"/>
                                            </p:txEl>
                                          </p:spTgt>
                                        </p:tgtEl>
                                      </p:cBhvr>
                                    </p:animEffect>
                                  </p:childTnLst>
                                </p:cTn>
                              </p:par>
                            </p:childTnLst>
                          </p:cTn>
                        </p:par>
                        <p:par>
                          <p:cTn id="11" fill="hold" nodeType="afterGroup">
                            <p:stCondLst>
                              <p:cond delay="2000"/>
                            </p:stCondLst>
                            <p:childTnLst>
                              <p:par>
                                <p:cTn id="12" presetID="9"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dissolve">
                                      <p:cBhvr>
                                        <p:cTn id="1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1.6"/>
</p:tagLst>
</file>

<file path=ppt/tags/tag12.xml><?xml version="1.0" encoding="utf-8"?>
<p:tagLst xmlns:a="http://schemas.openxmlformats.org/drawingml/2006/main" xmlns:r="http://schemas.openxmlformats.org/officeDocument/2006/relationships" xmlns:p="http://schemas.openxmlformats.org/presentationml/2006/main">
  <p:tag name="TIMING" val="|0"/>
</p:tagLst>
</file>

<file path=ppt/tags/tag13.xml><?xml version="1.0" encoding="utf-8"?>
<p:tagLst xmlns:a="http://schemas.openxmlformats.org/drawingml/2006/main" xmlns:r="http://schemas.openxmlformats.org/officeDocument/2006/relationships" xmlns:p="http://schemas.openxmlformats.org/presentationml/2006/main">
  <p:tag name="TIMING" val="|1"/>
</p:tagLst>
</file>

<file path=ppt/tags/tag14.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9.7|4.1|5.7|8.5"/>
</p:tagLst>
</file>

<file path=ppt/tags/tag3.xml><?xml version="1.0" encoding="utf-8"?>
<p:tagLst xmlns:a="http://schemas.openxmlformats.org/drawingml/2006/main" xmlns:r="http://schemas.openxmlformats.org/officeDocument/2006/relationships" xmlns:p="http://schemas.openxmlformats.org/presentationml/2006/main">
  <p:tag name="TIMING" val="|12.1|10.7|4.7|4.2"/>
</p:tagLst>
</file>

<file path=ppt/tags/tag4.xml><?xml version="1.0" encoding="utf-8"?>
<p:tagLst xmlns:a="http://schemas.openxmlformats.org/drawingml/2006/main" xmlns:r="http://schemas.openxmlformats.org/officeDocument/2006/relationships" xmlns:p="http://schemas.openxmlformats.org/presentationml/2006/main">
  <p:tag name="TIMING" val="|5.2|12.7|4"/>
</p:tagLst>
</file>

<file path=ppt/tags/tag5.xml><?xml version="1.0" encoding="utf-8"?>
<p:tagLst xmlns:a="http://schemas.openxmlformats.org/drawingml/2006/main" xmlns:r="http://schemas.openxmlformats.org/officeDocument/2006/relationships" xmlns:p="http://schemas.openxmlformats.org/presentationml/2006/main">
  <p:tag name="TIMING" val="|8.1|1.9"/>
</p:tagLst>
</file>

<file path=ppt/tags/tag6.xml><?xml version="1.0" encoding="utf-8"?>
<p:tagLst xmlns:a="http://schemas.openxmlformats.org/drawingml/2006/main" xmlns:r="http://schemas.openxmlformats.org/officeDocument/2006/relationships" xmlns:p="http://schemas.openxmlformats.org/presentationml/2006/main">
  <p:tag name="TIMING" val="|2.1"/>
</p:tagLst>
</file>

<file path=ppt/tags/tag7.xml><?xml version="1.0" encoding="utf-8"?>
<p:tagLst xmlns:a="http://schemas.openxmlformats.org/drawingml/2006/main" xmlns:r="http://schemas.openxmlformats.org/officeDocument/2006/relationships" xmlns:p="http://schemas.openxmlformats.org/presentationml/2006/main">
  <p:tag name="TIMING" val="|0.7|25.8"/>
</p:tagLst>
</file>

<file path=ppt/tags/tag8.xml><?xml version="1.0" encoding="utf-8"?>
<p:tagLst xmlns:a="http://schemas.openxmlformats.org/drawingml/2006/main" xmlns:r="http://schemas.openxmlformats.org/officeDocument/2006/relationships" xmlns:p="http://schemas.openxmlformats.org/presentationml/2006/main">
  <p:tag name="TIMING" val="|0.1"/>
</p:tagLst>
</file>

<file path=ppt/tags/tag9.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Main">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22957</TotalTime>
  <Words>2927</Words>
  <Application>Microsoft Office PowerPoint</Application>
  <PresentationFormat>Widescreen</PresentationFormat>
  <Paragraphs>258</Paragraphs>
  <Slides>37</Slides>
  <Notes>24</Notes>
  <HiddenSlides>0</HiddenSlides>
  <MMClips>37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ＭＳ Ｐゴシック</vt:lpstr>
      <vt:lpstr>Times New Roman</vt:lpstr>
      <vt:lpstr>Wingdings</vt:lpstr>
      <vt:lpstr>Main</vt:lpstr>
      <vt:lpstr>EMS  Transformation</vt:lpstr>
      <vt:lpstr>PowerPoint Presentation</vt:lpstr>
      <vt:lpstr>EMS Can Contribute</vt:lpstr>
      <vt:lpstr>Urgent and Emergent Care Remain Core to EMS</vt:lpstr>
      <vt:lpstr>But EMS Should Offer  Expanded Roles</vt:lpstr>
      <vt:lpstr>EMS Can Contribute</vt:lpstr>
      <vt:lpstr>Nomenclature</vt:lpstr>
      <vt:lpstr>EMS is  Uniquely Positioned to Help</vt:lpstr>
      <vt:lpstr>EMS is  Uniquely Positioned to Help</vt:lpstr>
      <vt:lpstr>EMS is  Uniquely Positioned to Help</vt:lpstr>
      <vt:lpstr>EMS is  Uniquely Positioned to Help</vt:lpstr>
      <vt:lpstr>EMS is  Uniquely Positioned to Help</vt:lpstr>
      <vt:lpstr>EMS is  Uniquely Positioned to Help</vt:lpstr>
      <vt:lpstr>EMS is  Uniquely Positioned to Help</vt:lpstr>
      <vt:lpstr>Shared Vision = Industry Alignment!</vt:lpstr>
      <vt:lpstr>Publications Support the EMS 3.0 Transformation</vt:lpstr>
      <vt:lpstr>Publications Support the EMS 3.0 Transformation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EMS Agencies Demonstrate Value to Healthcare Providers and Payers?</vt:lpstr>
      <vt:lpstr>Recruit individuals to your EMS agency who understand and embrace the EMS 3.0 value proposition.</vt:lpstr>
      <vt:lpstr>Strengthen competencies in all professional levels within your EMS agency to ensure that it is ready to effectively provide the services that your  community needs.</vt:lpstr>
      <vt:lpstr>Embrace continuous quality improvement and strive to adopt "pay for performance/value based purchasing" reimbursement linked to clinical outcomes.  </vt:lpstr>
      <vt:lpstr>Utilize all opportunities to discuss how EMS 3.0 supports the healthcare transformation.</vt:lpstr>
      <vt:lpstr>Clearly articulate the types of services that EMS 3.0 can offer to improve patient outcomes and lower costs.</vt:lpstr>
      <vt:lpstr>Advocate for and support college-based education for EMS.</vt:lpstr>
      <vt:lpstr>Assess the potential for EMS 3.0 to benefit your community by addressing healthcare gaps. </vt:lpstr>
      <vt:lpstr>Use appropriate tools to measure effectiveness in improving patient outcomes and lowering costs.</vt:lpstr>
      <vt:lpstr>Integrate all services into a well-coordinated, medically directed and performance-measured  EMS 3.0 package of services provided by professionals at basic and advanced levels.</vt:lpstr>
      <vt:lpstr>More information?</vt:lpstr>
      <vt:lpstr>EMS  Transformation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Matt Zavadsky</cp:lastModifiedBy>
  <cp:revision>842</cp:revision>
  <dcterms:created xsi:type="dcterms:W3CDTF">2010-05-23T14:28:12Z</dcterms:created>
  <dcterms:modified xsi:type="dcterms:W3CDTF">2018-12-29T23:05:07Z</dcterms:modified>
</cp:coreProperties>
</file>