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ppt/tags/tag8.xml" ContentType="application/vnd.openxmlformats-officedocument.presentationml.tags+xml"/>
  <Override PartName="/ppt/notesSlides/notesSlide10.xml" ContentType="application/vnd.openxmlformats-officedocument.presentationml.notesSlide+xml"/>
  <Override PartName="/ppt/tags/tag9.xml" ContentType="application/vnd.openxmlformats-officedocument.presentationml.tags+xml"/>
  <Override PartName="/ppt/notesSlides/notesSlide11.xml" ContentType="application/vnd.openxmlformats-officedocument.presentationml.notesSlide+xml"/>
  <Override PartName="/ppt/tags/tag10.xml" ContentType="application/vnd.openxmlformats-officedocument.presentationml.tags+xml"/>
  <Override PartName="/ppt/notesSlides/notesSlide12.xml" ContentType="application/vnd.openxmlformats-officedocument.presentationml.notesSlide+xml"/>
  <Override PartName="/ppt/tags/tag11.xml" ContentType="application/vnd.openxmlformats-officedocument.presentationml.tags+xml"/>
  <Override PartName="/ppt/notesSlides/notesSlide13.xml" ContentType="application/vnd.openxmlformats-officedocument.presentationml.notesSlide+xml"/>
  <Override PartName="/ppt/tags/tag12.xml" ContentType="application/vnd.openxmlformats-officedocument.presentationml.tags+xml"/>
  <Override PartName="/ppt/notesSlides/notesSlide14.xml" ContentType="application/vnd.openxmlformats-officedocument.presentationml.notesSlide+xml"/>
  <Override PartName="/ppt/tags/tag13.xml" ContentType="application/vnd.openxmlformats-officedocument.presentationml.tags+xml"/>
  <Override PartName="/ppt/notesSlides/notesSlide15.xml" ContentType="application/vnd.openxmlformats-officedocument.presentationml.notesSlide+xml"/>
  <Override PartName="/ppt/tags/tag14.xml" ContentType="application/vnd.openxmlformats-officedocument.presentationml.tags+xml"/>
  <Override PartName="/ppt/notesSlides/notesSlide16.xml" ContentType="application/vnd.openxmlformats-officedocument.presentationml.notesSlide+xml"/>
  <Override PartName="/ppt/tags/tag15.xml" ContentType="application/vnd.openxmlformats-officedocument.presentationml.tags+xml"/>
  <Override PartName="/ppt/notesSlides/notesSlide17.xml" ContentType="application/vnd.openxmlformats-officedocument.presentationml.notesSlide+xml"/>
  <Override PartName="/ppt/tags/tag16.xml" ContentType="application/vnd.openxmlformats-officedocument.presentationml.tags+xml"/>
  <Override PartName="/ppt/notesSlides/notesSlide18.xml" ContentType="application/vnd.openxmlformats-officedocument.presentationml.notesSlide+xml"/>
  <Override PartName="/ppt/tags/tag17.xml" ContentType="application/vnd.openxmlformats-officedocument.presentationml.tags+xml"/>
  <Override PartName="/ppt/notesSlides/notesSlide19.xml" ContentType="application/vnd.openxmlformats-officedocument.presentationml.notesSlide+xml"/>
  <Override PartName="/ppt/tags/tag18.xml" ContentType="application/vnd.openxmlformats-officedocument.presentationml.tags+xml"/>
  <Override PartName="/ppt/notesSlides/notesSlide20.xml" ContentType="application/vnd.openxmlformats-officedocument.presentationml.notesSlide+xml"/>
  <Override PartName="/ppt/tags/tag19.xml" ContentType="application/vnd.openxmlformats-officedocument.presentationml.tags+xml"/>
  <Override PartName="/ppt/notesSlides/notesSlide21.xml" ContentType="application/vnd.openxmlformats-officedocument.presentationml.notesSlide+xml"/>
  <Override PartName="/ppt/tags/tag20.xml" ContentType="application/vnd.openxmlformats-officedocument.presentationml.tags+xml"/>
  <Override PartName="/ppt/notesSlides/notesSlide22.xml" ContentType="application/vnd.openxmlformats-officedocument.presentationml.notesSlide+xml"/>
  <Override PartName="/ppt/tags/tag21.xml" ContentType="application/vnd.openxmlformats-officedocument.presentationml.tags+xml"/>
  <Override PartName="/ppt/notesSlides/notesSlide23.xml" ContentType="application/vnd.openxmlformats-officedocument.presentationml.notesSlide+xml"/>
  <Override PartName="/ppt/tags/tag22.xml" ContentType="application/vnd.openxmlformats-officedocument.presentationml.tags+xml"/>
  <Override PartName="/ppt/notesSlides/notesSlide24.xml" ContentType="application/vnd.openxmlformats-officedocument.presentationml.notesSlide+xml"/>
  <Override PartName="/ppt/tags/tag23.xml" ContentType="application/vnd.openxmlformats-officedocument.presentationml.tags+xml"/>
  <Override PartName="/ppt/notesSlides/notesSlide25.xml" ContentType="application/vnd.openxmlformats-officedocument.presentationml.notesSlide+xml"/>
  <Override PartName="/ppt/tags/tag24.xml" ContentType="application/vnd.openxmlformats-officedocument.presentationml.tags+xml"/>
  <Override PartName="/ppt/notesSlides/notesSlide26.xml" ContentType="application/vnd.openxmlformats-officedocument.presentationml.notesSlide+xml"/>
  <Override PartName="/ppt/tags/tag25.xml" ContentType="application/vnd.openxmlformats-officedocument.presentationml.tags+xml"/>
  <Override PartName="/ppt/notesSlides/notesSlide27.xml" ContentType="application/vnd.openxmlformats-officedocument.presentationml.notesSlide+xml"/>
  <Override PartName="/ppt/tags/tag26.xml" ContentType="application/vnd.openxmlformats-officedocument.presentationml.tags+xml"/>
  <Override PartName="/ppt/notesSlides/notesSlide28.xml" ContentType="application/vnd.openxmlformats-officedocument.presentationml.notesSlide+xml"/>
  <Override PartName="/ppt/tags/tag27.xml" ContentType="application/vnd.openxmlformats-officedocument.presentationml.tags+xml"/>
  <Override PartName="/ppt/notesSlides/notesSlide29.xml" ContentType="application/vnd.openxmlformats-officedocument.presentationml.notesSlide+xml"/>
  <Override PartName="/ppt/tags/tag28.xml" ContentType="application/vnd.openxmlformats-officedocument.presentationml.tags+xml"/>
  <Override PartName="/ppt/notesSlides/notesSlide30.xml" ContentType="application/vnd.openxmlformats-officedocument.presentationml.notesSlide+xml"/>
  <Override PartName="/ppt/tags/tag29.xml" ContentType="application/vnd.openxmlformats-officedocument.presentationml.tags+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3"/>
  </p:notesMasterIdLst>
  <p:handoutMasterIdLst>
    <p:handoutMasterId r:id="rId34"/>
  </p:handoutMasterIdLst>
  <p:sldIdLst>
    <p:sldId id="782" r:id="rId2"/>
    <p:sldId id="777" r:id="rId3"/>
    <p:sldId id="758" r:id="rId4"/>
    <p:sldId id="747" r:id="rId5"/>
    <p:sldId id="751" r:id="rId6"/>
    <p:sldId id="748" r:id="rId7"/>
    <p:sldId id="753" r:id="rId8"/>
    <p:sldId id="736" r:id="rId9"/>
    <p:sldId id="749" r:id="rId10"/>
    <p:sldId id="756" r:id="rId11"/>
    <p:sldId id="778" r:id="rId12"/>
    <p:sldId id="739" r:id="rId13"/>
    <p:sldId id="740" r:id="rId14"/>
    <p:sldId id="779" r:id="rId15"/>
    <p:sldId id="742" r:id="rId16"/>
    <p:sldId id="759" r:id="rId17"/>
    <p:sldId id="760" r:id="rId18"/>
    <p:sldId id="772" r:id="rId19"/>
    <p:sldId id="774" r:id="rId20"/>
    <p:sldId id="775" r:id="rId21"/>
    <p:sldId id="776" r:id="rId22"/>
    <p:sldId id="745" r:id="rId23"/>
    <p:sldId id="764" r:id="rId24"/>
    <p:sldId id="767" r:id="rId25"/>
    <p:sldId id="768" r:id="rId26"/>
    <p:sldId id="769" r:id="rId27"/>
    <p:sldId id="746" r:id="rId28"/>
    <p:sldId id="780" r:id="rId29"/>
    <p:sldId id="770" r:id="rId30"/>
    <p:sldId id="771" r:id="rId31"/>
    <p:sldId id="781"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42A8A7A6-B43E-9D44-AAA3-AB0676D63F2E}">
          <p14:sldIdLst>
            <p14:sldId id="782"/>
            <p14:sldId id="777"/>
            <p14:sldId id="758"/>
            <p14:sldId id="747"/>
            <p14:sldId id="751"/>
            <p14:sldId id="748"/>
            <p14:sldId id="753"/>
            <p14:sldId id="736"/>
            <p14:sldId id="749"/>
            <p14:sldId id="756"/>
            <p14:sldId id="778"/>
            <p14:sldId id="739"/>
            <p14:sldId id="740"/>
            <p14:sldId id="779"/>
            <p14:sldId id="742"/>
            <p14:sldId id="759"/>
            <p14:sldId id="760"/>
            <p14:sldId id="772"/>
            <p14:sldId id="774"/>
            <p14:sldId id="775"/>
            <p14:sldId id="776"/>
            <p14:sldId id="745"/>
            <p14:sldId id="764"/>
            <p14:sldId id="767"/>
            <p14:sldId id="768"/>
            <p14:sldId id="769"/>
            <p14:sldId id="746"/>
            <p14:sldId id="780"/>
            <p14:sldId id="770"/>
            <p14:sldId id="771"/>
            <p14:sldId id="7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Deforge-Kling" initials="JDK" lastIdx="1" clrIdx="0"/>
  <p:cmAuthor id="1" name="Nancy" initials="N"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68B1"/>
    <a:srgbClr val="C7D8C6"/>
    <a:srgbClr val="D2E2CF"/>
    <a:srgbClr val="AFCCF5"/>
    <a:srgbClr val="DBEDD9"/>
    <a:srgbClr val="B7D7FE"/>
    <a:srgbClr val="C2F0FF"/>
    <a:srgbClr val="9CC6FF"/>
    <a:srgbClr val="BBE2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53" autoAdjust="0"/>
    <p:restoredTop sz="76848" autoAdjust="0"/>
  </p:normalViewPr>
  <p:slideViewPr>
    <p:cSldViewPr>
      <p:cViewPr varScale="1">
        <p:scale>
          <a:sx n="53" d="100"/>
          <a:sy n="53" d="100"/>
        </p:scale>
        <p:origin x="1824" y="60"/>
      </p:cViewPr>
      <p:guideLst>
        <p:guide orient="horz" pos="2160"/>
        <p:guide pos="2880"/>
      </p:guideLst>
    </p:cSldViewPr>
  </p:slideViewPr>
  <p:outlineViewPr>
    <p:cViewPr>
      <p:scale>
        <a:sx n="33" d="100"/>
        <a:sy n="33" d="100"/>
      </p:scale>
      <p:origin x="48" y="5796"/>
    </p:cViewPr>
  </p:outlineViewPr>
  <p:notesTextViewPr>
    <p:cViewPr>
      <p:scale>
        <a:sx n="100" d="100"/>
        <a:sy n="100" d="100"/>
      </p:scale>
      <p:origin x="0" y="0"/>
    </p:cViewPr>
  </p:notesTextViewPr>
  <p:sorterViewPr>
    <p:cViewPr varScale="1">
      <p:scale>
        <a:sx n="1" d="1"/>
        <a:sy n="1" d="1"/>
      </p:scale>
      <p:origin x="0" y="2172"/>
    </p:cViewPr>
  </p:sorterViewPr>
  <p:notesViewPr>
    <p:cSldViewPr>
      <p:cViewPr varScale="1">
        <p:scale>
          <a:sx n="56" d="100"/>
          <a:sy n="56" d="100"/>
        </p:scale>
        <p:origin x="-287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Constantia" pitchFamily="18" charset="0"/>
                <a:cs typeface="Arial" charset="0"/>
              </a:defRPr>
            </a:lvl1pPr>
          </a:lstStyle>
          <a:p>
            <a:pPr>
              <a:defRPr/>
            </a:pPr>
            <a:endParaRPr lang="en-US" dirty="0"/>
          </a:p>
        </p:txBody>
      </p:sp>
      <p:sp>
        <p:nvSpPr>
          <p:cNvPr id="5222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Constantia" pitchFamily="18" charset="0"/>
                <a:cs typeface="Arial" charset="0"/>
              </a:defRPr>
            </a:lvl1pPr>
          </a:lstStyle>
          <a:p>
            <a:pPr>
              <a:defRPr/>
            </a:pPr>
            <a:fld id="{8308AA6E-E5CF-4584-8D28-A14D7D43FF51}" type="datetimeFigureOut">
              <a:rPr lang="en-US"/>
              <a:pPr>
                <a:defRPr/>
              </a:pPr>
              <a:t>12/22/2021</a:t>
            </a:fld>
            <a:endParaRPr lang="en-US" dirty="0"/>
          </a:p>
        </p:txBody>
      </p:sp>
      <p:sp>
        <p:nvSpPr>
          <p:cNvPr id="5222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Constantia" pitchFamily="18" charset="0"/>
                <a:cs typeface="Arial" charset="0"/>
              </a:defRPr>
            </a:lvl1pPr>
          </a:lstStyle>
          <a:p>
            <a:pPr>
              <a:defRPr/>
            </a:pPr>
            <a:endParaRPr lang="en-US" dirty="0"/>
          </a:p>
        </p:txBody>
      </p:sp>
      <p:sp>
        <p:nvSpPr>
          <p:cNvPr id="5222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Constantia" pitchFamily="18" charset="0"/>
              </a:defRPr>
            </a:lvl1pPr>
          </a:lstStyle>
          <a:p>
            <a:fld id="{4FF9AF83-912D-46A0-A962-6EA7DDE294A7}" type="slidenum">
              <a:rPr lang="en-US" altLang="en-US"/>
              <a:pPr/>
              <a:t>‹#›</a:t>
            </a:fld>
            <a:endParaRPr lang="en-US" altLang="en-US" dirty="0"/>
          </a:p>
        </p:txBody>
      </p:sp>
    </p:spTree>
    <p:extLst>
      <p:ext uri="{BB962C8B-B14F-4D97-AF65-F5344CB8AC3E}">
        <p14:creationId xmlns:p14="http://schemas.microsoft.com/office/powerpoint/2010/main" val="7210246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Tree>
    <p:extLst>
      <p:ext uri="{BB962C8B-B14F-4D97-AF65-F5344CB8AC3E}">
        <p14:creationId xmlns:p14="http://schemas.microsoft.com/office/powerpoint/2010/main" val="14029355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tags" Target="../tags/tag9.xml"/></Relationships>
</file>

<file path=ppt/notesSlides/_rels/notesSlide1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tags" Target="../tags/tag10.xml"/></Relationships>
</file>

<file path=ppt/notesSlides/_rels/notesSlide12.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13.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notesMaster" Target="../notesMasters/notesMaster1.xml"/><Relationship Id="rId1" Type="http://schemas.openxmlformats.org/officeDocument/2006/relationships/tags" Target="../tags/tag12.xml"/></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notesMaster" Target="../notesMasters/notesMaster1.xml"/><Relationship Id="rId1" Type="http://schemas.openxmlformats.org/officeDocument/2006/relationships/tags" Target="../tags/tag13.xml"/></Relationships>
</file>

<file path=ppt/notesSlides/_rels/notesSlide15.xml.rels><?xml version="1.0" encoding="UTF-8" standalone="yes"?>
<Relationships xmlns="http://schemas.openxmlformats.org/package/2006/relationships"><Relationship Id="rId3" Type="http://schemas.openxmlformats.org/officeDocument/2006/relationships/slide" Target="../slides/slide15.xml"/><Relationship Id="rId2" Type="http://schemas.openxmlformats.org/officeDocument/2006/relationships/notesMaster" Target="../notesMasters/notesMaster1.xml"/><Relationship Id="rId1" Type="http://schemas.openxmlformats.org/officeDocument/2006/relationships/tags" Target="../tags/tag14.xml"/></Relationships>
</file>

<file path=ppt/notesSlides/_rels/notesSlide16.xml.rels><?xml version="1.0" encoding="UTF-8" standalone="yes"?>
<Relationships xmlns="http://schemas.openxmlformats.org/package/2006/relationships"><Relationship Id="rId3" Type="http://schemas.openxmlformats.org/officeDocument/2006/relationships/slide" Target="../slides/slide16.xml"/><Relationship Id="rId2" Type="http://schemas.openxmlformats.org/officeDocument/2006/relationships/notesMaster" Target="../notesMasters/notesMaster1.xml"/><Relationship Id="rId1" Type="http://schemas.openxmlformats.org/officeDocument/2006/relationships/tags" Target="../tags/tag15.xml"/></Relationships>
</file>

<file path=ppt/notesSlides/_rels/notesSlide17.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notesMaster" Target="../notesMasters/notesMaster1.xml"/><Relationship Id="rId1" Type="http://schemas.openxmlformats.org/officeDocument/2006/relationships/tags" Target="../tags/tag16.xml"/></Relationships>
</file>

<file path=ppt/notesSlides/_rels/notesSlide18.xml.rels><?xml version="1.0" encoding="UTF-8" standalone="yes"?>
<Relationships xmlns="http://schemas.openxmlformats.org/package/2006/relationships"><Relationship Id="rId3" Type="http://schemas.openxmlformats.org/officeDocument/2006/relationships/slide" Target="../slides/slide18.xml"/><Relationship Id="rId2" Type="http://schemas.openxmlformats.org/officeDocument/2006/relationships/notesMaster" Target="../notesMasters/notesMaster1.xml"/><Relationship Id="rId1" Type="http://schemas.openxmlformats.org/officeDocument/2006/relationships/tags" Target="../tags/tag17.xml"/></Relationships>
</file>

<file path=ppt/notesSlides/_rels/notesSlide19.xml.rels><?xml version="1.0" encoding="UTF-8" standalone="yes"?>
<Relationships xmlns="http://schemas.openxmlformats.org/package/2006/relationships"><Relationship Id="rId3" Type="http://schemas.openxmlformats.org/officeDocument/2006/relationships/slide" Target="../slides/slide19.xml"/><Relationship Id="rId2" Type="http://schemas.openxmlformats.org/officeDocument/2006/relationships/notesMaster" Target="../notesMasters/notesMaster1.xml"/><Relationship Id="rId1" Type="http://schemas.openxmlformats.org/officeDocument/2006/relationships/tags" Target="../tags/tag18.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1.xml"/></Relationships>
</file>

<file path=ppt/notesSlides/_rels/notesSlide20.xml.rels><?xml version="1.0" encoding="UTF-8" standalone="yes"?>
<Relationships xmlns="http://schemas.openxmlformats.org/package/2006/relationships"><Relationship Id="rId3" Type="http://schemas.openxmlformats.org/officeDocument/2006/relationships/slide" Target="../slides/slide20.xml"/><Relationship Id="rId2" Type="http://schemas.openxmlformats.org/officeDocument/2006/relationships/notesMaster" Target="../notesMasters/notesMaster1.xml"/><Relationship Id="rId1" Type="http://schemas.openxmlformats.org/officeDocument/2006/relationships/tags" Target="../tags/tag19.xml"/></Relationships>
</file>

<file path=ppt/notesSlides/_rels/notesSlide21.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notesMaster" Target="../notesMasters/notesMaster1.xml"/><Relationship Id="rId1" Type="http://schemas.openxmlformats.org/officeDocument/2006/relationships/tags" Target="../tags/tag20.xml"/></Relationships>
</file>

<file path=ppt/notesSlides/_rels/notesSlide22.xml.rels><?xml version="1.0" encoding="UTF-8" standalone="yes"?>
<Relationships xmlns="http://schemas.openxmlformats.org/package/2006/relationships"><Relationship Id="rId3" Type="http://schemas.openxmlformats.org/officeDocument/2006/relationships/slide" Target="../slides/slide22.xml"/><Relationship Id="rId2" Type="http://schemas.openxmlformats.org/officeDocument/2006/relationships/notesMaster" Target="../notesMasters/notesMaster1.xml"/><Relationship Id="rId1" Type="http://schemas.openxmlformats.org/officeDocument/2006/relationships/tags" Target="../tags/tag21.xml"/></Relationships>
</file>

<file path=ppt/notesSlides/_rels/notesSlide23.xml.rels><?xml version="1.0" encoding="UTF-8" standalone="yes"?>
<Relationships xmlns="http://schemas.openxmlformats.org/package/2006/relationships"><Relationship Id="rId3" Type="http://schemas.openxmlformats.org/officeDocument/2006/relationships/slide" Target="../slides/slide23.xml"/><Relationship Id="rId2" Type="http://schemas.openxmlformats.org/officeDocument/2006/relationships/notesMaster" Target="../notesMasters/notesMaster1.xml"/><Relationship Id="rId1" Type="http://schemas.openxmlformats.org/officeDocument/2006/relationships/tags" Target="../tags/tag22.xml"/></Relationships>
</file>

<file path=ppt/notesSlides/_rels/notesSlide24.xml.rels><?xml version="1.0" encoding="UTF-8" standalone="yes"?>
<Relationships xmlns="http://schemas.openxmlformats.org/package/2006/relationships"><Relationship Id="rId3" Type="http://schemas.openxmlformats.org/officeDocument/2006/relationships/slide" Target="../slides/slide24.xml"/><Relationship Id="rId2" Type="http://schemas.openxmlformats.org/officeDocument/2006/relationships/notesMaster" Target="../notesMasters/notesMaster1.xml"/><Relationship Id="rId1" Type="http://schemas.openxmlformats.org/officeDocument/2006/relationships/tags" Target="../tags/tag23.xml"/></Relationships>
</file>

<file path=ppt/notesSlides/_rels/notesSlide25.xml.rels><?xml version="1.0" encoding="UTF-8" standalone="yes"?>
<Relationships xmlns="http://schemas.openxmlformats.org/package/2006/relationships"><Relationship Id="rId3" Type="http://schemas.openxmlformats.org/officeDocument/2006/relationships/slide" Target="../slides/slide25.xml"/><Relationship Id="rId2" Type="http://schemas.openxmlformats.org/officeDocument/2006/relationships/notesMaster" Target="../notesMasters/notesMaster1.xml"/><Relationship Id="rId1" Type="http://schemas.openxmlformats.org/officeDocument/2006/relationships/tags" Target="../tags/tag24.xml"/></Relationships>
</file>

<file path=ppt/notesSlides/_rels/notesSlide26.xml.rels><?xml version="1.0" encoding="UTF-8" standalone="yes"?>
<Relationships xmlns="http://schemas.openxmlformats.org/package/2006/relationships"><Relationship Id="rId3" Type="http://schemas.openxmlformats.org/officeDocument/2006/relationships/slide" Target="../slides/slide26.xml"/><Relationship Id="rId2" Type="http://schemas.openxmlformats.org/officeDocument/2006/relationships/notesMaster" Target="../notesMasters/notesMaster1.xml"/><Relationship Id="rId1" Type="http://schemas.openxmlformats.org/officeDocument/2006/relationships/tags" Target="../tags/tag25.xml"/></Relationships>
</file>

<file path=ppt/notesSlides/_rels/notesSlide27.xml.rels><?xml version="1.0" encoding="UTF-8" standalone="yes"?>
<Relationships xmlns="http://schemas.openxmlformats.org/package/2006/relationships"><Relationship Id="rId3" Type="http://schemas.openxmlformats.org/officeDocument/2006/relationships/slide" Target="../slides/slide27.xml"/><Relationship Id="rId2" Type="http://schemas.openxmlformats.org/officeDocument/2006/relationships/notesMaster" Target="../notesMasters/notesMaster1.xml"/><Relationship Id="rId1" Type="http://schemas.openxmlformats.org/officeDocument/2006/relationships/tags" Target="../tags/tag26.xml"/></Relationships>
</file>

<file path=ppt/notesSlides/_rels/notesSlide28.xml.rels><?xml version="1.0" encoding="UTF-8" standalone="yes"?>
<Relationships xmlns="http://schemas.openxmlformats.org/package/2006/relationships"><Relationship Id="rId3" Type="http://schemas.openxmlformats.org/officeDocument/2006/relationships/slide" Target="../slides/slide28.xml"/><Relationship Id="rId2" Type="http://schemas.openxmlformats.org/officeDocument/2006/relationships/notesMaster" Target="../notesMasters/notesMaster1.xml"/><Relationship Id="rId1" Type="http://schemas.openxmlformats.org/officeDocument/2006/relationships/tags" Target="../tags/tag27.xml"/></Relationships>
</file>

<file path=ppt/notesSlides/_rels/notesSlide29.xml.rels><?xml version="1.0" encoding="UTF-8" standalone="yes"?>
<Relationships xmlns="http://schemas.openxmlformats.org/package/2006/relationships"><Relationship Id="rId3" Type="http://schemas.openxmlformats.org/officeDocument/2006/relationships/slide" Target="../slides/slide29.xml"/><Relationship Id="rId2" Type="http://schemas.openxmlformats.org/officeDocument/2006/relationships/notesMaster" Target="../notesMasters/notesMaster1.xml"/><Relationship Id="rId1" Type="http://schemas.openxmlformats.org/officeDocument/2006/relationships/tags" Target="../tags/tag28.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2.xml"/></Relationships>
</file>

<file path=ppt/notesSlides/_rels/notesSlide30.xml.rels><?xml version="1.0" encoding="UTF-8" standalone="yes"?>
<Relationships xmlns="http://schemas.openxmlformats.org/package/2006/relationships"><Relationship Id="rId3" Type="http://schemas.openxmlformats.org/officeDocument/2006/relationships/slide" Target="../slides/slide30.xml"/><Relationship Id="rId2" Type="http://schemas.openxmlformats.org/officeDocument/2006/relationships/notesMaster" Target="../notesMasters/notesMaster1.xml"/><Relationship Id="rId1" Type="http://schemas.openxmlformats.org/officeDocument/2006/relationships/tags" Target="../tags/tag29.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4.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6.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ags" Target="../tags/tag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mn-lt"/>
                <a:cs typeface="Arial" panose="020B0604020202020204" pitchFamily="34" charset="0"/>
              </a:rPr>
              <a:t>Instructor Notes </a:t>
            </a:r>
          </a:p>
          <a:p>
            <a:endParaRPr lang="en-US" sz="1200" dirty="0">
              <a:latin typeface="+mn-lt"/>
              <a:cs typeface="Arial" panose="020B0604020202020204" pitchFamily="34" charset="0"/>
            </a:endParaRPr>
          </a:p>
          <a:p>
            <a:r>
              <a:rPr lang="en-US" sz="1200" dirty="0">
                <a:latin typeface="+mn-lt"/>
                <a:cs typeface="Arial" panose="020B0604020202020204" pitchFamily="34" charset="0"/>
              </a:rPr>
              <a:t>This presentation provides an overview of the challenges that EMS practitioners face on the job, how those challenges impact mental health resilience, and what you can do to build and strengthen your resilience..</a:t>
            </a:r>
          </a:p>
          <a:p>
            <a:endParaRPr lang="en-US" dirty="0"/>
          </a:p>
        </p:txBody>
      </p:sp>
    </p:spTree>
    <p:extLst>
      <p:ext uri="{BB962C8B-B14F-4D97-AF65-F5344CB8AC3E}">
        <p14:creationId xmlns:p14="http://schemas.microsoft.com/office/powerpoint/2010/main" val="19851458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normAutofit fontScale="77500" lnSpcReduction="20000"/>
          </a:bodyPr>
          <a:lstStyle/>
          <a:p>
            <a:r>
              <a:rPr lang="en-US" sz="1200" dirty="0">
                <a:latin typeface="Arial" pitchFamily="34" charset="0"/>
                <a:cs typeface="Arial" pitchFamily="34" charset="0"/>
              </a:rPr>
              <a:t>Instructor Notes</a:t>
            </a:r>
          </a:p>
          <a:p>
            <a:endParaRPr lang="en-US" sz="1200" dirty="0">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latin typeface="Arial" pitchFamily="34" charset="0"/>
                <a:cs typeface="Arial" pitchFamily="34" charset="0"/>
              </a:rPr>
              <a:t>Expand on the following points:</a:t>
            </a:r>
          </a:p>
          <a:p>
            <a:pPr marL="342900" indent="-342900">
              <a:buFont typeface="Arial" panose="020B0604020202020204" pitchFamily="34" charset="0"/>
              <a:buChar char="•"/>
            </a:pPr>
            <a:r>
              <a:rPr lang="en-US" sz="1200" dirty="0">
                <a:latin typeface="Arial" pitchFamily="34" charset="0"/>
                <a:cs typeface="Arial" pitchFamily="34" charset="0"/>
              </a:rPr>
              <a:t>What factors are beyond your control? Answers may include:</a:t>
            </a:r>
          </a:p>
          <a:p>
            <a:pPr marL="628650" lvl="1" indent="-171450">
              <a:buFont typeface="Arial" panose="020B0604020202020204" pitchFamily="34" charset="0"/>
              <a:buChar char="•"/>
            </a:pPr>
            <a:r>
              <a:rPr lang="en-US" sz="1200" dirty="0">
                <a:latin typeface="Arial" pitchFamily="34" charset="0"/>
                <a:cs typeface="Arial" pitchFamily="34" charset="0"/>
              </a:rPr>
              <a:t>Delays due to traffic</a:t>
            </a:r>
            <a:r>
              <a:rPr lang="en-US" sz="1200" baseline="0" dirty="0">
                <a:latin typeface="Arial" panose="020B0604020202020204" pitchFamily="34" charset="0"/>
                <a:cs typeface="Arial" panose="020B0604020202020204" pitchFamily="34" charset="0"/>
              </a:rPr>
              <a:t> or </a:t>
            </a:r>
            <a:r>
              <a:rPr lang="en-US" sz="1200" dirty="0">
                <a:latin typeface="Arial" panose="020B0604020202020204" pitchFamily="34" charset="0"/>
                <a:cs typeface="Arial" panose="020B0604020202020204" pitchFamily="34" charset="0"/>
              </a:rPr>
              <a:t>distance</a:t>
            </a: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Could not enter building</a:t>
            </a: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Incorrect dispatch data</a:t>
            </a:r>
          </a:p>
          <a:p>
            <a:pPr marL="173736" marR="0" indent="-173736"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What have you seen that has shown how people can be cruel or neglectful? Answers may include:</a:t>
            </a: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Rape</a:t>
            </a: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Abuse and neglect of children, older adults,</a:t>
            </a:r>
            <a:r>
              <a:rPr lang="en-US" sz="1200" baseline="0" dirty="0">
                <a:latin typeface="Arial" panose="020B0604020202020204" pitchFamily="34" charset="0"/>
                <a:cs typeface="Arial" panose="020B0604020202020204" pitchFamily="34" charset="0"/>
              </a:rPr>
              <a:t> and the d</a:t>
            </a:r>
            <a:r>
              <a:rPr lang="en-US" sz="1200" dirty="0">
                <a:latin typeface="Arial" panose="020B0604020202020204" pitchFamily="34" charset="0"/>
                <a:cs typeface="Arial" panose="020B0604020202020204" pitchFamily="34" charset="0"/>
              </a:rPr>
              <a:t>isabled</a:t>
            </a:r>
          </a:p>
          <a:p>
            <a:pPr marL="173736" marR="0" indent="-173736"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When has it been difficult for you to deal with patients’ friends and family members? Answers may include:</a:t>
            </a: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Grief</a:t>
            </a: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Anger at EMS practitioners</a:t>
            </a: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Difficulty in communication</a:t>
            </a: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Lack of cooperation</a:t>
            </a:r>
          </a:p>
          <a:p>
            <a:pPr marL="173736" marR="0" indent="-173736"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Have you been in situations where the scene has not been safe? Answers may include:</a:t>
            </a:r>
          </a:p>
          <a:p>
            <a:pPr marL="630936" lvl="1" indent="-173736">
              <a:buFont typeface="Arial" panose="020B0604020202020204" pitchFamily="34" charset="0"/>
              <a:buChar char="•"/>
            </a:pPr>
            <a:r>
              <a:rPr lang="en-US" sz="1200" dirty="0">
                <a:latin typeface="Arial" panose="020B0604020202020204" pitchFamily="34" charset="0"/>
                <a:cs typeface="Arial" panose="020B0604020202020204" pitchFamily="34" charset="0"/>
              </a:rPr>
              <a:t>Patient was emotionally disturbed or had altered mental status</a:t>
            </a:r>
          </a:p>
          <a:p>
            <a:pPr marL="630936" lvl="1" indent="-173736">
              <a:buFont typeface="Arial" panose="020B0604020202020204" pitchFamily="34" charset="0"/>
              <a:buChar char="•"/>
            </a:pPr>
            <a:r>
              <a:rPr lang="en-US" sz="1200" dirty="0">
                <a:latin typeface="Arial" panose="020B0604020202020204" pitchFamily="34" charset="0"/>
                <a:cs typeface="Arial" panose="020B0604020202020204" pitchFamily="34" charset="0"/>
              </a:rPr>
              <a:t>Patient was violent</a:t>
            </a:r>
          </a:p>
          <a:p>
            <a:pPr marL="630936" lvl="1" indent="-173736">
              <a:buFont typeface="Arial" panose="020B0604020202020204" pitchFamily="34" charset="0"/>
              <a:buChar char="•"/>
            </a:pPr>
            <a:r>
              <a:rPr lang="en-US" sz="1200" dirty="0">
                <a:latin typeface="Arial" panose="020B0604020202020204" pitchFamily="34" charset="0"/>
                <a:cs typeface="Arial" panose="020B0604020202020204" pitchFamily="34" charset="0"/>
              </a:rPr>
              <a:t>Chaotic or dangerous scene (traffic, HAZMAT, volatile bystanders)</a:t>
            </a:r>
          </a:p>
          <a:p>
            <a:pPr marL="173736" marR="0" indent="-173736"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latin typeface="Arial" panose="020B0604020202020204" pitchFamily="34" charset="0"/>
                <a:cs typeface="Arial" panose="020B0604020202020204" pitchFamily="34" charset="0"/>
              </a:rPr>
              <a:t>Has a patient’s outcome affected you? Answers may include:</a:t>
            </a: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I felt connected to a patient who had a poor outcome or died.</a:t>
            </a: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I wanted to know what happened to the patient but couldn’t find out.</a:t>
            </a:r>
          </a:p>
          <a:p>
            <a:pPr marL="628650" lvl="1"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Patient was distressed when I transferred him or her to other caregivers.</a:t>
            </a:r>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10</a:t>
            </a:fld>
            <a:endParaRPr lang="en-US" altLang="en-US" dirty="0"/>
          </a:p>
        </p:txBody>
      </p:sp>
    </p:spTree>
    <p:extLst>
      <p:ext uri="{BB962C8B-B14F-4D97-AF65-F5344CB8AC3E}">
        <p14:creationId xmlns:p14="http://schemas.microsoft.com/office/powerpoint/2010/main" val="845336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dirty="0"/>
              <a:t>Instructor Notes</a:t>
            </a:r>
          </a:p>
          <a:p>
            <a:endParaRPr lang="en-US" sz="120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latin typeface="Arial" pitchFamily="34" charset="0"/>
                <a:cs typeface="Arial" pitchFamily="34" charset="0"/>
              </a:rPr>
              <a:t>Expand on the points</a:t>
            </a:r>
            <a:r>
              <a:rPr lang="en-US" sz="1200" baseline="0" dirty="0">
                <a:latin typeface="Arial" pitchFamily="34" charset="0"/>
                <a:cs typeface="Arial" pitchFamily="34" charset="0"/>
              </a:rPr>
              <a:t> listed on the slide. </a:t>
            </a:r>
            <a:endParaRPr lang="en-US" sz="1200" dirty="0">
              <a:latin typeface="Arial" pitchFamily="34" charset="0"/>
              <a:cs typeface="Arial" pitchFamily="34" charset="0"/>
            </a:endParaRPr>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11</a:t>
            </a:fld>
            <a:endParaRPr lang="en-US" altLang="en-US" dirty="0"/>
          </a:p>
        </p:txBody>
      </p:sp>
    </p:spTree>
    <p:extLst>
      <p:ext uri="{BB962C8B-B14F-4D97-AF65-F5344CB8AC3E}">
        <p14:creationId xmlns:p14="http://schemas.microsoft.com/office/powerpoint/2010/main" val="1394054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dirty="0"/>
              <a:t>Instructor Notes</a:t>
            </a:r>
          </a:p>
          <a:p>
            <a:endParaRPr lang="en-US" sz="120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latin typeface="Arial" pitchFamily="34" charset="0"/>
                <a:cs typeface="Arial" pitchFamily="34" charset="0"/>
              </a:rPr>
              <a:t>Expand on the points</a:t>
            </a:r>
            <a:r>
              <a:rPr lang="en-US" sz="1200" baseline="0" dirty="0">
                <a:latin typeface="Arial" pitchFamily="34" charset="0"/>
                <a:cs typeface="Arial" pitchFamily="34" charset="0"/>
              </a:rPr>
              <a:t> listed on the slide and then ask:</a:t>
            </a:r>
            <a:r>
              <a:rPr lang="en-US" sz="1200" b="0" baseline="0" dirty="0">
                <a:latin typeface="Arial" pitchFamily="34" charset="0"/>
                <a:cs typeface="Arial" pitchFamily="34" charset="0"/>
              </a:rPr>
              <a:t> “</a:t>
            </a:r>
            <a:r>
              <a:rPr lang="en-US" sz="1200" b="0" dirty="0"/>
              <a:t>What other EMS system stressors have you encountered?”</a:t>
            </a:r>
          </a:p>
          <a:p>
            <a:endParaRPr lang="en-US" sz="1200" dirty="0">
              <a:latin typeface="Arial" pitchFamily="34" charset="0"/>
              <a:cs typeface="Arial" pitchFamily="34" charset="0"/>
            </a:endParaRPr>
          </a:p>
          <a:p>
            <a:r>
              <a:rPr lang="en-US" dirty="0"/>
              <a:t>Answers might</a:t>
            </a:r>
            <a:r>
              <a:rPr lang="en-US" baseline="0" dirty="0"/>
              <a:t> include:</a:t>
            </a:r>
            <a:endParaRPr lang="en-US" dirty="0"/>
          </a:p>
          <a:p>
            <a:pPr marL="171450" indent="-171450">
              <a:buFont typeface="Arial" panose="020B0604020202020204" pitchFamily="34" charset="0"/>
              <a:buChar char="•"/>
            </a:pPr>
            <a:r>
              <a:rPr lang="en-US" dirty="0"/>
              <a:t>Incorrect priority levels</a:t>
            </a:r>
          </a:p>
          <a:p>
            <a:pPr marL="171450" indent="-171450">
              <a:buFont typeface="Arial" panose="020B0604020202020204" pitchFamily="34" charset="0"/>
              <a:buChar char="•"/>
            </a:pPr>
            <a:r>
              <a:rPr lang="en-US" dirty="0"/>
              <a:t>Poor</a:t>
            </a:r>
            <a:r>
              <a:rPr lang="en-US" baseline="0" dirty="0"/>
              <a:t> pay</a:t>
            </a:r>
          </a:p>
          <a:p>
            <a:pPr marL="171450" indent="-171450">
              <a:buFont typeface="Arial" panose="020B0604020202020204" pitchFamily="34" charset="0"/>
              <a:buChar char="•"/>
            </a:pPr>
            <a:r>
              <a:rPr lang="en-US" baseline="0" dirty="0"/>
              <a:t>Stressful hours</a:t>
            </a:r>
          </a:p>
          <a:p>
            <a:pPr marL="171450" indent="-171450">
              <a:buFont typeface="Arial" panose="020B0604020202020204" pitchFamily="34" charset="0"/>
              <a:buChar char="•"/>
            </a:pPr>
            <a:r>
              <a:rPr lang="en-US" baseline="0" dirty="0"/>
              <a:t>Working holidays</a:t>
            </a:r>
          </a:p>
          <a:p>
            <a:pPr marL="171450" indent="-171450">
              <a:buFont typeface="Arial" panose="020B0604020202020204" pitchFamily="34" charset="0"/>
              <a:buChar char="•"/>
            </a:pPr>
            <a:r>
              <a:rPr lang="en-US" baseline="0" dirty="0"/>
              <a:t>Mandated overtime</a:t>
            </a:r>
          </a:p>
          <a:p>
            <a:pPr marL="171450" indent="-171450">
              <a:buFont typeface="Arial" panose="020B0604020202020204" pitchFamily="34" charset="0"/>
              <a:buChar char="•"/>
            </a:pPr>
            <a:r>
              <a:rPr lang="en-US" baseline="0" dirty="0"/>
              <a:t>Educational ceiling</a:t>
            </a:r>
          </a:p>
          <a:p>
            <a:pPr marL="171450" indent="-171450">
              <a:buFont typeface="Arial" panose="020B0604020202020204" pitchFamily="34" charset="0"/>
              <a:buChar char="•"/>
            </a:pPr>
            <a:r>
              <a:rPr lang="en-US" baseline="0" dirty="0"/>
              <a:t>Occupational ceiling</a:t>
            </a:r>
          </a:p>
          <a:p>
            <a:pPr marL="171450" indent="-171450">
              <a:buFont typeface="Arial" panose="020B0604020202020204" pitchFamily="34" charset="0"/>
              <a:buChar char="•"/>
            </a:pPr>
            <a:r>
              <a:rPr lang="en-US" baseline="0" dirty="0"/>
              <a:t>Multiple employers, policies, and system protocols</a:t>
            </a:r>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12</a:t>
            </a:fld>
            <a:endParaRPr lang="en-US" altLang="en-US" dirty="0"/>
          </a:p>
        </p:txBody>
      </p:sp>
    </p:spTree>
    <p:extLst>
      <p:ext uri="{BB962C8B-B14F-4D97-AF65-F5344CB8AC3E}">
        <p14:creationId xmlns:p14="http://schemas.microsoft.com/office/powerpoint/2010/main" val="1394054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normAutofit fontScale="92500" lnSpcReduction="2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Instructor Notes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indent="0">
              <a:buNone/>
            </a:pPr>
            <a:r>
              <a:rPr lang="en-US" sz="1200" b="0" dirty="0"/>
              <a:t>Ask</a:t>
            </a:r>
            <a:r>
              <a:rPr lang="en-US" sz="1200" b="0" baseline="0" dirty="0"/>
              <a:t> participants:</a:t>
            </a:r>
          </a:p>
          <a:p>
            <a:pPr marL="171450" indent="-171450">
              <a:buFont typeface="Arial" panose="020B0604020202020204" pitchFamily="34" charset="0"/>
              <a:buChar char="•"/>
            </a:pPr>
            <a:r>
              <a:rPr lang="en-US" sz="1200" b="0" dirty="0"/>
              <a:t>What painful emotions have you felt during a call?</a:t>
            </a:r>
          </a:p>
          <a:p>
            <a:pPr marL="628650" lvl="1" indent="-171450">
              <a:buFont typeface="Arial" panose="020B0604020202020204" pitchFamily="34" charset="0"/>
              <a:buChar char="•"/>
            </a:pPr>
            <a:r>
              <a:rPr lang="en-US" sz="1200" b="0" dirty="0"/>
              <a:t>Participants may share the following reactions:</a:t>
            </a:r>
          </a:p>
          <a:p>
            <a:pPr marL="1085850" lvl="2" indent="-171450">
              <a:buFont typeface="Arial" panose="020B0604020202020204" pitchFamily="34" charset="0"/>
              <a:buChar char="•"/>
            </a:pPr>
            <a:r>
              <a:rPr lang="en-US" sz="1200" dirty="0"/>
              <a:t>I felt helpless.</a:t>
            </a:r>
          </a:p>
          <a:p>
            <a:pPr marL="1085850" lvl="2" indent="-171450">
              <a:buFont typeface="Arial" panose="020B0604020202020204" pitchFamily="34" charset="0"/>
              <a:buChar char="•"/>
            </a:pPr>
            <a:r>
              <a:rPr lang="en-US" sz="1200" dirty="0"/>
              <a:t>I felt overwhelmed.</a:t>
            </a:r>
          </a:p>
          <a:p>
            <a:pPr marL="1085850" lvl="2" indent="-171450">
              <a:buFont typeface="Arial" panose="020B0604020202020204" pitchFamily="34" charset="0"/>
              <a:buChar char="•"/>
            </a:pPr>
            <a:r>
              <a:rPr lang="en-US" sz="1200" dirty="0"/>
              <a:t>I didn’t do a good enough job.</a:t>
            </a:r>
          </a:p>
          <a:p>
            <a:pPr marL="1085850" lvl="2" indent="-171450">
              <a:buFont typeface="Arial" panose="020B0604020202020204" pitchFamily="34" charset="0"/>
              <a:buChar char="•"/>
            </a:pPr>
            <a:r>
              <a:rPr lang="en-US" sz="1200" dirty="0"/>
              <a:t>Fatigue got in the way of doing a good job.</a:t>
            </a:r>
          </a:p>
          <a:p>
            <a:pPr marL="1085850" lvl="2" indent="-171450">
              <a:buFont typeface="Arial" panose="020B0604020202020204" pitchFamily="34" charset="0"/>
              <a:buChar char="•"/>
            </a:pPr>
            <a:r>
              <a:rPr lang="en-US" sz="1200" b="0" dirty="0"/>
              <a:t>I feel unappreciated.</a:t>
            </a:r>
          </a:p>
          <a:p>
            <a:pPr marL="171450" indent="-171450">
              <a:buFont typeface="Arial" panose="020B0604020202020204" pitchFamily="34" charset="0"/>
              <a:buChar char="•"/>
            </a:pPr>
            <a:r>
              <a:rPr lang="en-US" sz="1200" b="0" dirty="0"/>
              <a:t>Have you ever felt unappreciated by your employer? The patient’s family? The hospital personnel? Colleagues? Anybody else?</a:t>
            </a:r>
          </a:p>
          <a:p>
            <a:pPr marL="628650" marR="0" lvl="2"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dirty="0"/>
              <a:t>Participants may share the following reactions:</a:t>
            </a:r>
            <a:endParaRPr lang="en-US" sz="1200" b="1" dirty="0"/>
          </a:p>
          <a:p>
            <a:pPr marL="1085850" lvl="2" indent="-171450">
              <a:buFont typeface="Arial" panose="020B0604020202020204" pitchFamily="34" charset="0"/>
              <a:buChar char="•"/>
            </a:pPr>
            <a:r>
              <a:rPr lang="en-US" sz="1200" b="0" dirty="0"/>
              <a:t>I’m working too many hours</a:t>
            </a:r>
          </a:p>
          <a:p>
            <a:pPr marL="1085850" lvl="2" indent="-171450">
              <a:buFont typeface="Arial" panose="020B0604020202020204" pitchFamily="34" charset="0"/>
              <a:buChar char="•"/>
            </a:pPr>
            <a:r>
              <a:rPr lang="en-US" sz="1200" b="0" dirty="0"/>
              <a:t>I’m w</a:t>
            </a:r>
            <a:r>
              <a:rPr lang="en-US" sz="1200" dirty="0"/>
              <a:t>orking more than one job</a:t>
            </a:r>
            <a:endParaRPr lang="en-US" sz="1200" b="0" dirty="0"/>
          </a:p>
          <a:p>
            <a:pPr marL="171450" indent="-171450">
              <a:buFont typeface="Arial" panose="020B0604020202020204" pitchFamily="34" charset="0"/>
              <a:buChar char="•"/>
            </a:pPr>
            <a:r>
              <a:rPr lang="en-US" sz="1200" b="0" dirty="0"/>
              <a:t>What kind of stress have you had in your personal life?</a:t>
            </a:r>
          </a:p>
          <a:p>
            <a:pPr marL="628650" lvl="1" indent="-171450">
              <a:buFont typeface="Arial" panose="020B0604020202020204" pitchFamily="34" charset="0"/>
              <a:buChar char="•"/>
            </a:pPr>
            <a:r>
              <a:rPr lang="en-US" sz="1200" b="0" dirty="0"/>
              <a:t>Participants may share the following examples of personal stress:</a:t>
            </a:r>
          </a:p>
          <a:p>
            <a:pPr marL="1085850" lvl="2" indent="-171450">
              <a:buFont typeface="Arial" panose="020B0604020202020204" pitchFamily="34" charset="0"/>
              <a:buChar char="•"/>
            </a:pPr>
            <a:r>
              <a:rPr lang="en-US" sz="1200" dirty="0"/>
              <a:t>Family illness</a:t>
            </a:r>
          </a:p>
          <a:p>
            <a:pPr marL="1085850" lvl="2" indent="-171450">
              <a:buFont typeface="Arial" panose="020B0604020202020204" pitchFamily="34" charset="0"/>
              <a:buChar char="•"/>
            </a:pPr>
            <a:r>
              <a:rPr lang="en-US" sz="1200" dirty="0"/>
              <a:t>Marital problems</a:t>
            </a:r>
          </a:p>
          <a:p>
            <a:pPr marL="1085850" lvl="2" indent="-171450">
              <a:buFont typeface="Arial" panose="020B0604020202020204" pitchFamily="34" charset="0"/>
              <a:buChar char="•"/>
            </a:pPr>
            <a:r>
              <a:rPr lang="en-US" sz="1200" dirty="0"/>
              <a:t>Feeling</a:t>
            </a:r>
            <a:r>
              <a:rPr lang="en-US" sz="1200" baseline="0" dirty="0"/>
              <a:t> like I’m </a:t>
            </a:r>
            <a:r>
              <a:rPr lang="en-US" sz="1200" dirty="0"/>
              <a:t>not enough for my family</a:t>
            </a:r>
          </a:p>
          <a:p>
            <a:pPr marL="1085850" lvl="2" indent="-171450">
              <a:buFont typeface="Arial" panose="020B0604020202020204" pitchFamily="34" charset="0"/>
              <a:buChar char="•"/>
            </a:pPr>
            <a:r>
              <a:rPr lang="en-US" sz="1200" dirty="0"/>
              <a:t>Financial stress</a:t>
            </a:r>
          </a:p>
          <a:p>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13</a:t>
            </a:fld>
            <a:endParaRPr lang="en-US" altLang="en-US" dirty="0"/>
          </a:p>
        </p:txBody>
      </p:sp>
    </p:spTree>
    <p:extLst>
      <p:ext uri="{BB962C8B-B14F-4D97-AF65-F5344CB8AC3E}">
        <p14:creationId xmlns:p14="http://schemas.microsoft.com/office/powerpoint/2010/main" val="7576123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r>
              <a:rPr lang="en-US" dirty="0"/>
              <a:t>Solicit additional ideas from the participants. Ask them for examples of strategies that have worked</a:t>
            </a:r>
            <a:r>
              <a:rPr lang="en-US" baseline="0" dirty="0"/>
              <a:t> and </a:t>
            </a:r>
            <a:r>
              <a:rPr lang="en-US" dirty="0"/>
              <a:t>strategies that have not.</a:t>
            </a:r>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14</a:t>
            </a:fld>
            <a:endParaRPr lang="en-US" altLang="en-US" dirty="0"/>
          </a:p>
        </p:txBody>
      </p:sp>
    </p:spTree>
    <p:extLst>
      <p:ext uri="{BB962C8B-B14F-4D97-AF65-F5344CB8AC3E}">
        <p14:creationId xmlns:p14="http://schemas.microsoft.com/office/powerpoint/2010/main" val="15495410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r>
              <a:rPr lang="en-US" dirty="0"/>
              <a:t>Solicit additional ideas from the participants. Ask them for examples of strategies that have worked</a:t>
            </a:r>
            <a:r>
              <a:rPr lang="en-US" baseline="0" dirty="0"/>
              <a:t> and </a:t>
            </a:r>
            <a:r>
              <a:rPr lang="en-US" dirty="0"/>
              <a:t>strategies that have not. </a:t>
            </a:r>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15</a:t>
            </a:fld>
            <a:endParaRPr lang="en-US" altLang="en-US" dirty="0"/>
          </a:p>
        </p:txBody>
      </p:sp>
    </p:spTree>
    <p:extLst>
      <p:ext uri="{BB962C8B-B14F-4D97-AF65-F5344CB8AC3E}">
        <p14:creationId xmlns:p14="http://schemas.microsoft.com/office/powerpoint/2010/main" val="15495410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endParaRPr lang="en-US" sz="1200" b="1" dirty="0"/>
          </a:p>
          <a:p>
            <a:pPr marL="171450" indent="-171450">
              <a:buFont typeface="Arial" panose="020B0604020202020204" pitchFamily="34" charset="0"/>
              <a:buChar char="•"/>
            </a:pPr>
            <a:r>
              <a:rPr lang="en-US" sz="1200" b="0" dirty="0"/>
              <a:t>Emphasize</a:t>
            </a:r>
            <a:r>
              <a:rPr lang="en-US" sz="1200" b="0" baseline="0" dirty="0"/>
              <a:t> that </a:t>
            </a:r>
            <a:r>
              <a:rPr lang="en-US" sz="1200" b="0" dirty="0"/>
              <a:t>EMS practitioners should have the opportunity to talk about what happened and their reactions to it:</a:t>
            </a:r>
          </a:p>
          <a:p>
            <a:pPr marL="628650" lvl="1" indent="-171450">
              <a:buFont typeface="Arial" panose="020B0604020202020204" pitchFamily="34" charset="0"/>
              <a:buChar char="•"/>
            </a:pPr>
            <a:r>
              <a:rPr lang="en-US" sz="1200" dirty="0"/>
              <a:t>Seek out a partner, friend, coworker, supervisor, or trusted advisor—someone who is willing and able and has the time to listen.</a:t>
            </a:r>
          </a:p>
          <a:p>
            <a:pPr marL="628650" lvl="1" indent="-171450">
              <a:buFont typeface="Arial" panose="020B0604020202020204" pitchFamily="34" charset="0"/>
              <a:buChar char="•"/>
            </a:pPr>
            <a:r>
              <a:rPr lang="en-US" sz="1200" dirty="0"/>
              <a:t>Choose a setting with privacy and quiet environment.</a:t>
            </a:r>
          </a:p>
          <a:p>
            <a:pPr marL="171450" indent="-171450">
              <a:buFont typeface="Arial" panose="020B0604020202020204" pitchFamily="34" charset="0"/>
              <a:buChar char="•"/>
            </a:pPr>
            <a:r>
              <a:rPr lang="en-US" sz="1200" b="0" dirty="0"/>
              <a:t>Not everyone needs to talk about the details of a difficult call.</a:t>
            </a:r>
          </a:p>
          <a:p>
            <a:pPr marL="628650" lvl="1" indent="-171450">
              <a:buFont typeface="Arial" panose="020B0604020202020204" pitchFamily="34" charset="0"/>
              <a:buChar char="•"/>
            </a:pPr>
            <a:r>
              <a:rPr lang="en-US" sz="1200" dirty="0"/>
              <a:t>Rehashing details should not be required.</a:t>
            </a:r>
          </a:p>
          <a:p>
            <a:pPr marL="628650" lvl="1" indent="-171450">
              <a:buFont typeface="Arial" panose="020B0604020202020204" pitchFamily="34" charset="0"/>
              <a:buChar char="•"/>
            </a:pPr>
            <a:r>
              <a:rPr lang="en-US" sz="1200" dirty="0"/>
              <a:t>EMS practitioners</a:t>
            </a:r>
            <a:r>
              <a:rPr lang="en-US" sz="1200" baseline="0" dirty="0"/>
              <a:t> </a:t>
            </a:r>
            <a:r>
              <a:rPr lang="en-US" sz="1200" i="1" dirty="0"/>
              <a:t>should be </a:t>
            </a:r>
            <a:r>
              <a:rPr lang="en-US" sz="1200" dirty="0"/>
              <a:t>encouraged to talk about symptoms and concerns.</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16</a:t>
            </a:fld>
            <a:endParaRPr lang="en-US" altLang="en-US" dirty="0"/>
          </a:p>
        </p:txBody>
      </p:sp>
    </p:spTree>
    <p:extLst>
      <p:ext uri="{BB962C8B-B14F-4D97-AF65-F5344CB8AC3E}">
        <p14:creationId xmlns:p14="http://schemas.microsoft.com/office/powerpoint/2010/main" val="3970540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i="0" dirty="0"/>
              <a:t>Expand</a:t>
            </a:r>
            <a:r>
              <a:rPr lang="en-US" i="0" baseline="0" dirty="0"/>
              <a:t> on the points on the slide. </a:t>
            </a:r>
            <a:endParaRPr lang="en-US" sz="1200" i="0" baseline="0" dirty="0"/>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sz="1200" i="0" dirty="0"/>
              <a:t>Consider improving your diet.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altLang="en-US" sz="1200" i="0" dirty="0"/>
              <a:t>Do you need to reduce sugar, caffeine, or alcohol intake?</a:t>
            </a:r>
          </a:p>
          <a:p>
            <a:pPr marL="171450" indent="-171450">
              <a:buFont typeface="Arial" panose="020B0604020202020204" pitchFamily="34" charset="0"/>
              <a:buChar char="•"/>
            </a:pPr>
            <a:r>
              <a:rPr lang="en-US" altLang="en-US" sz="1200" i="0" dirty="0"/>
              <a:t>Consider exercising.</a:t>
            </a:r>
          </a:p>
          <a:p>
            <a:pPr marL="628650" lvl="1" indent="-171450">
              <a:buFont typeface="Arial" panose="020B0604020202020204" pitchFamily="34" charset="0"/>
              <a:buChar char="•"/>
            </a:pPr>
            <a:r>
              <a:rPr lang="en-US" altLang="en-US" sz="1200" i="0" dirty="0"/>
              <a:t>Add a small exercise routine to your day.</a:t>
            </a:r>
          </a:p>
          <a:p>
            <a:pPr marL="171450" indent="-171450">
              <a:buFont typeface="Arial" panose="020B0604020202020204" pitchFamily="34" charset="0"/>
              <a:buChar char="•"/>
            </a:pPr>
            <a:r>
              <a:rPr lang="en-US" altLang="en-US" sz="1200" i="0" dirty="0"/>
              <a:t>Practice relaxation techniques</a:t>
            </a:r>
            <a:r>
              <a:rPr lang="en-US" altLang="en-US" sz="1200" i="0" baseline="0" dirty="0"/>
              <a:t> such as</a:t>
            </a:r>
            <a:r>
              <a:rPr lang="en-US" altLang="en-US" sz="1200" i="0" dirty="0"/>
              <a:t> meditation</a:t>
            </a:r>
            <a:r>
              <a:rPr lang="en-US" altLang="en-US" sz="1200" i="0" baseline="0" dirty="0"/>
              <a:t> or</a:t>
            </a:r>
            <a:r>
              <a:rPr lang="en-US" altLang="en-US" sz="1200" i="0" dirty="0"/>
              <a:t> visual imagery.</a:t>
            </a:r>
          </a:p>
          <a:p>
            <a:pPr marL="628650" lvl="1" indent="-171450">
              <a:buFont typeface="Arial" panose="020B0604020202020204" pitchFamily="34" charset="0"/>
              <a:buChar char="•"/>
            </a:pPr>
            <a:r>
              <a:rPr lang="en-US" altLang="en-US" sz="1200" i="0" dirty="0"/>
              <a:t>There are apps for that!</a:t>
            </a:r>
          </a:p>
          <a:p>
            <a:pPr marL="171450" indent="-171450">
              <a:buFont typeface="Arial" panose="020B0604020202020204" pitchFamily="34" charset="0"/>
              <a:buChar char="•"/>
            </a:pPr>
            <a:r>
              <a:rPr lang="en-US" altLang="en-US" sz="1200" i="0" dirty="0"/>
              <a:t>Balance work, recreation, family, and personal health.</a:t>
            </a:r>
          </a:p>
          <a:p>
            <a:pPr marL="628650" lvl="1" indent="-171450">
              <a:buFont typeface="Arial" panose="020B0604020202020204" pitchFamily="34" charset="0"/>
              <a:buChar char="•"/>
            </a:pPr>
            <a:r>
              <a:rPr lang="en-US" altLang="en-US" sz="1200" i="0" dirty="0"/>
              <a:t>Every week, there needs to be personal time to</a:t>
            </a:r>
            <a:r>
              <a:rPr lang="en-US" altLang="en-US" sz="1200" i="0" baseline="0" dirty="0"/>
              <a:t> </a:t>
            </a:r>
            <a:r>
              <a:rPr lang="en-US" altLang="en-US" sz="1200" i="0" dirty="0"/>
              <a:t>read, walk, see a movie, fish, swim, or play. Something that relaxes or rejuvenates you. </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17</a:t>
            </a:fld>
            <a:endParaRPr lang="en-US" altLang="en-US" dirty="0"/>
          </a:p>
        </p:txBody>
      </p:sp>
    </p:spTree>
    <p:extLst>
      <p:ext uri="{BB962C8B-B14F-4D97-AF65-F5344CB8AC3E}">
        <p14:creationId xmlns:p14="http://schemas.microsoft.com/office/powerpoint/2010/main" val="20319089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Remind participants that work </a:t>
            </a:r>
            <a:r>
              <a:rPr lang="en-US" dirty="0"/>
              <a:t>relationships can make a big difference in whether a critical incident is stressful or manageable and professionally rewarding.</a:t>
            </a:r>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18</a:t>
            </a:fld>
            <a:endParaRPr lang="en-US" altLang="en-US" dirty="0"/>
          </a:p>
        </p:txBody>
      </p:sp>
    </p:spTree>
    <p:extLst>
      <p:ext uri="{BB962C8B-B14F-4D97-AF65-F5344CB8AC3E}">
        <p14:creationId xmlns:p14="http://schemas.microsoft.com/office/powerpoint/2010/main" val="41063377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r>
              <a:rPr lang="en-US" dirty="0"/>
              <a:t>Discuss the</a:t>
            </a:r>
            <a:r>
              <a:rPr lang="en-US" baseline="0" dirty="0"/>
              <a:t> benefits of </a:t>
            </a:r>
            <a:r>
              <a:rPr lang="en-US" baseline="0" dirty="0">
                <a:solidFill>
                  <a:srgbClr val="FF0000"/>
                </a:solidFill>
              </a:rPr>
              <a:t>posttraumatic</a:t>
            </a:r>
            <a:r>
              <a:rPr lang="en-US" baseline="0" dirty="0"/>
              <a:t> growth.</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19</a:t>
            </a:fld>
            <a:endParaRPr lang="en-US" altLang="en-US" dirty="0"/>
          </a:p>
        </p:txBody>
      </p:sp>
    </p:spTree>
    <p:extLst>
      <p:ext uri="{BB962C8B-B14F-4D97-AF65-F5344CB8AC3E}">
        <p14:creationId xmlns:p14="http://schemas.microsoft.com/office/powerpoint/2010/main" val="2254513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dirty="0">
                <a:latin typeface="+mn-lt"/>
                <a:cs typeface="Arial" pitchFamily="34" charset="0"/>
              </a:rPr>
              <a:t>Instructor</a:t>
            </a:r>
            <a:r>
              <a:rPr lang="en-US" sz="1200" baseline="0" dirty="0">
                <a:latin typeface="+mn-lt"/>
                <a:cs typeface="Arial" pitchFamily="34" charset="0"/>
              </a:rPr>
              <a:t> Notes</a:t>
            </a:r>
          </a:p>
          <a:p>
            <a:endParaRPr lang="en-US" sz="1200" baseline="0" dirty="0">
              <a:latin typeface="+mn-lt"/>
              <a:cs typeface="Arial" pitchFamily="34" charset="0"/>
            </a:endParaRPr>
          </a:p>
          <a:p>
            <a:pPr marL="731520" indent="-365760"/>
            <a:r>
              <a:rPr lang="en-US" sz="1200" dirty="0"/>
              <a:t>The increased risks for stress to EMS practitioners due to the environment in which they work. </a:t>
            </a:r>
          </a:p>
          <a:p>
            <a:pPr marL="731520" indent="-365760">
              <a:spcBef>
                <a:spcPts val="600"/>
              </a:spcBef>
              <a:spcAft>
                <a:spcPts val="600"/>
              </a:spcAft>
              <a:buSzPct val="85000"/>
            </a:pPr>
            <a:r>
              <a:rPr lang="en-US" dirty="0"/>
              <a:t>The common stressors for EMS practitioners and strategies for managing those stressors.  </a:t>
            </a:r>
          </a:p>
          <a:p>
            <a:pPr marL="731520" indent="-365760">
              <a:spcBef>
                <a:spcPts val="600"/>
              </a:spcBef>
              <a:spcAft>
                <a:spcPts val="600"/>
              </a:spcAft>
              <a:buSzPct val="85000"/>
            </a:pPr>
            <a:r>
              <a:rPr lang="en-US" dirty="0"/>
              <a:t>The signs indicating that an EMS practitioner’s psychological stress requires action</a:t>
            </a:r>
            <a:r>
              <a:rPr lang="en-US" sz="1100" dirty="0"/>
              <a:t>.</a:t>
            </a:r>
          </a:p>
          <a:p>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2</a:t>
            </a:fld>
            <a:endParaRPr lang="en-US" altLang="en-US" dirty="0"/>
          </a:p>
        </p:txBody>
      </p:sp>
    </p:spTree>
    <p:extLst>
      <p:ext uri="{BB962C8B-B14F-4D97-AF65-F5344CB8AC3E}">
        <p14:creationId xmlns:p14="http://schemas.microsoft.com/office/powerpoint/2010/main" val="9582898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Ask participants for additional examples of how to tie a positive response to a traumatic event. Additional examples may include: </a:t>
            </a:r>
            <a:endParaRPr lang="en-US" dirty="0"/>
          </a:p>
          <a:p>
            <a:pPr marL="171450" indent="-171450">
              <a:buFont typeface="Arial" panose="020B0604020202020204" pitchFamily="34" charset="0"/>
              <a:buChar char="•"/>
            </a:pPr>
            <a:r>
              <a:rPr lang="en-US" dirty="0"/>
              <a:t>Working to improve training in</a:t>
            </a:r>
            <a:r>
              <a:rPr lang="en-US" baseline="0" dirty="0"/>
              <a:t> that area</a:t>
            </a:r>
          </a:p>
          <a:p>
            <a:pPr marL="171450" indent="-171450">
              <a:buFont typeface="Arial" panose="020B0604020202020204" pitchFamily="34" charset="0"/>
              <a:buChar char="•"/>
            </a:pPr>
            <a:r>
              <a:rPr lang="en-US" baseline="0" dirty="0"/>
              <a:t>Improving safety efforts</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20</a:t>
            </a:fld>
            <a:endParaRPr lang="en-US" altLang="en-US" dirty="0"/>
          </a:p>
        </p:txBody>
      </p:sp>
    </p:spTree>
    <p:extLst>
      <p:ext uri="{BB962C8B-B14F-4D97-AF65-F5344CB8AC3E}">
        <p14:creationId xmlns:p14="http://schemas.microsoft.com/office/powerpoint/2010/main" val="23260912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r>
              <a:rPr lang="en-US" dirty="0"/>
              <a:t>Reiterate the points a few times. Repeat it like a mantra.</a:t>
            </a:r>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21</a:t>
            </a:fld>
            <a:endParaRPr lang="en-US" altLang="en-US" dirty="0"/>
          </a:p>
        </p:txBody>
      </p:sp>
    </p:spTree>
    <p:extLst>
      <p:ext uri="{BB962C8B-B14F-4D97-AF65-F5344CB8AC3E}">
        <p14:creationId xmlns:p14="http://schemas.microsoft.com/office/powerpoint/2010/main" val="2867231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a:t>
            </a:r>
            <a:endParaRPr lang="en-US" sz="1200"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22</a:t>
            </a:fld>
            <a:endParaRPr lang="en-US" altLang="en-US" dirty="0"/>
          </a:p>
        </p:txBody>
      </p:sp>
    </p:spTree>
    <p:extLst>
      <p:ext uri="{BB962C8B-B14F-4D97-AF65-F5344CB8AC3E}">
        <p14:creationId xmlns:p14="http://schemas.microsoft.com/office/powerpoint/2010/main" val="22429553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r>
              <a:rPr lang="en-US" dirty="0"/>
              <a:t>Encourage participants to become familiar with the resources</a:t>
            </a:r>
            <a:r>
              <a:rPr lang="en-US" baseline="0" dirty="0"/>
              <a:t> available in their area.</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23</a:t>
            </a:fld>
            <a:endParaRPr lang="en-US" altLang="en-US" dirty="0"/>
          </a:p>
        </p:txBody>
      </p:sp>
    </p:spTree>
    <p:extLst>
      <p:ext uri="{BB962C8B-B14F-4D97-AF65-F5344CB8AC3E}">
        <p14:creationId xmlns:p14="http://schemas.microsoft.com/office/powerpoint/2010/main" val="22571833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r>
              <a:rPr lang="en-US" dirty="0"/>
              <a:t>Solicit additional ideas from the participants. Ask them for</a:t>
            </a:r>
            <a:r>
              <a:rPr lang="en-US" baseline="0" dirty="0"/>
              <a:t> strategies that have and haven’t worked.</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24</a:t>
            </a:fld>
            <a:endParaRPr lang="en-US" altLang="en-US" dirty="0"/>
          </a:p>
        </p:txBody>
      </p:sp>
    </p:spTree>
    <p:extLst>
      <p:ext uri="{BB962C8B-B14F-4D97-AF65-F5344CB8AC3E}">
        <p14:creationId xmlns:p14="http://schemas.microsoft.com/office/powerpoint/2010/main" val="5652085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r>
              <a:rPr lang="en-US" dirty="0"/>
              <a:t>Solicit additional ideas from the participants. As with the previous slide, ask them for</a:t>
            </a:r>
            <a:r>
              <a:rPr lang="en-US" baseline="0" dirty="0"/>
              <a:t> strategies that have and haven’t worked.</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25</a:t>
            </a:fld>
            <a:endParaRPr lang="en-US" altLang="en-US" dirty="0"/>
          </a:p>
        </p:txBody>
      </p:sp>
    </p:spTree>
    <p:extLst>
      <p:ext uri="{BB962C8B-B14F-4D97-AF65-F5344CB8AC3E}">
        <p14:creationId xmlns:p14="http://schemas.microsoft.com/office/powerpoint/2010/main" val="18429532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r>
              <a:rPr lang="en-US" dirty="0"/>
              <a:t>Ask participants why these words are </a:t>
            </a:r>
            <a:r>
              <a:rPr lang="en-US" baseline="0" dirty="0"/>
              <a:t>so harmful. Ask if it’s harmful even if it’s done in a joking manner.</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26</a:t>
            </a:fld>
            <a:endParaRPr lang="en-US" altLang="en-US" dirty="0"/>
          </a:p>
        </p:txBody>
      </p:sp>
    </p:spTree>
    <p:extLst>
      <p:ext uri="{BB962C8B-B14F-4D97-AF65-F5344CB8AC3E}">
        <p14:creationId xmlns:p14="http://schemas.microsoft.com/office/powerpoint/2010/main" val="25500582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27</a:t>
            </a:fld>
            <a:endParaRPr lang="en-US" altLang="en-US" dirty="0"/>
          </a:p>
        </p:txBody>
      </p:sp>
    </p:spTree>
    <p:extLst>
      <p:ext uri="{BB962C8B-B14F-4D97-AF65-F5344CB8AC3E}">
        <p14:creationId xmlns:p14="http://schemas.microsoft.com/office/powerpoint/2010/main" val="21614950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28</a:t>
            </a:fld>
            <a:endParaRPr lang="en-US" altLang="en-US" dirty="0"/>
          </a:p>
        </p:txBody>
      </p:sp>
    </p:spTree>
    <p:extLst>
      <p:ext uri="{BB962C8B-B14F-4D97-AF65-F5344CB8AC3E}">
        <p14:creationId xmlns:p14="http://schemas.microsoft.com/office/powerpoint/2010/main" val="21614950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r>
              <a:rPr lang="en-US" dirty="0"/>
              <a:t>Solicit additional ideas from participants. Ask for examples of </a:t>
            </a:r>
            <a:r>
              <a:rPr lang="en-US" baseline="0" dirty="0"/>
              <a:t>strategies </a:t>
            </a:r>
            <a:r>
              <a:rPr lang="en-US" dirty="0"/>
              <a:t>that have worked</a:t>
            </a:r>
            <a:r>
              <a:rPr lang="en-US" baseline="0" dirty="0"/>
              <a:t> and those that have not in overcoming these obstacles.</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29</a:t>
            </a:fld>
            <a:endParaRPr lang="en-US" altLang="en-US" dirty="0"/>
          </a:p>
        </p:txBody>
      </p:sp>
    </p:spTree>
    <p:extLst>
      <p:ext uri="{BB962C8B-B14F-4D97-AF65-F5344CB8AC3E}">
        <p14:creationId xmlns:p14="http://schemas.microsoft.com/office/powerpoint/2010/main" val="2829661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sz="1200" dirty="0">
                <a:latin typeface="Arial" pitchFamily="34" charset="0"/>
                <a:cs typeface="Arial" pitchFamily="34" charset="0"/>
              </a:rPr>
              <a:t>Instructor</a:t>
            </a:r>
            <a:r>
              <a:rPr lang="en-US" sz="1200" baseline="0" dirty="0">
                <a:latin typeface="Arial" pitchFamily="34" charset="0"/>
                <a:cs typeface="Arial" pitchFamily="34" charset="0"/>
              </a:rPr>
              <a:t> Notes</a:t>
            </a:r>
          </a:p>
          <a:p>
            <a:endParaRPr lang="en-US" dirty="0"/>
          </a:p>
          <a:p>
            <a:r>
              <a:rPr lang="en-US" dirty="0"/>
              <a:t>Ask participants:</a:t>
            </a:r>
          </a:p>
          <a:p>
            <a:pPr marL="171450" indent="-171450">
              <a:buFont typeface="Arial" panose="020B0604020202020204" pitchFamily="34" charset="0"/>
              <a:buChar char="•"/>
            </a:pPr>
            <a:r>
              <a:rPr lang="en-US" dirty="0"/>
              <a:t>What types of calls bother you?</a:t>
            </a:r>
          </a:p>
          <a:p>
            <a:pPr marL="171450" indent="-171450">
              <a:buFont typeface="Arial" panose="020B0604020202020204" pitchFamily="34" charset="0"/>
              <a:buChar char="•"/>
            </a:pPr>
            <a:r>
              <a:rPr lang="en-US" dirty="0"/>
              <a:t>What parts of the job bother you?</a:t>
            </a:r>
          </a:p>
          <a:p>
            <a:pPr marL="171450" indent="-171450">
              <a:buFont typeface="Arial" panose="020B0604020202020204" pitchFamily="34" charset="0"/>
              <a:buChar char="•"/>
            </a:pPr>
            <a:r>
              <a:rPr lang="en-US" dirty="0"/>
              <a:t>Have you ever</a:t>
            </a:r>
            <a:r>
              <a:rPr lang="en-US" baseline="0" dirty="0"/>
              <a:t> </a:t>
            </a:r>
            <a:r>
              <a:rPr lang="en-US" dirty="0"/>
              <a:t>felt uncomfortable on a call?</a:t>
            </a:r>
          </a:p>
          <a:p>
            <a:pPr marL="171450" indent="-171450">
              <a:buFont typeface="Arial" panose="020B0604020202020204" pitchFamily="34" charset="0"/>
              <a:buChar char="•"/>
            </a:pPr>
            <a:r>
              <a:rPr lang="en-US" dirty="0"/>
              <a:t>Have you ever</a:t>
            </a:r>
            <a:r>
              <a:rPr lang="en-US" baseline="0" dirty="0"/>
              <a:t> </a:t>
            </a:r>
            <a:r>
              <a:rPr lang="en-US" dirty="0"/>
              <a:t>been upset after a call?</a:t>
            </a:r>
          </a:p>
          <a:p>
            <a:pPr marL="171450" indent="-171450">
              <a:buFont typeface="Arial" panose="020B0604020202020204" pitchFamily="34" charset="0"/>
              <a:buChar char="•"/>
            </a:pPr>
            <a:r>
              <a:rPr lang="en-US" dirty="0"/>
              <a:t>Have you ever</a:t>
            </a:r>
            <a:r>
              <a:rPr lang="en-US" baseline="0" dirty="0"/>
              <a:t> cried after a call?</a:t>
            </a:r>
          </a:p>
          <a:p>
            <a:pPr marL="0" indent="0">
              <a:buFont typeface="Arial" panose="020B0604020202020204" pitchFamily="34" charset="0"/>
              <a:buNone/>
            </a:pPr>
            <a:r>
              <a:rPr lang="en-US" baseline="0" dirty="0"/>
              <a:t>Gauge whether participants feel comfortable answering these questions aloud or if you should just ask them to consider these questions. </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3</a:t>
            </a:fld>
            <a:endParaRPr lang="en-US" altLang="en-US" dirty="0"/>
          </a:p>
        </p:txBody>
      </p:sp>
    </p:spTree>
    <p:extLst>
      <p:ext uri="{BB962C8B-B14F-4D97-AF65-F5344CB8AC3E}">
        <p14:creationId xmlns:p14="http://schemas.microsoft.com/office/powerpoint/2010/main" val="24019500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i="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Expand</a:t>
            </a:r>
            <a:r>
              <a:rPr lang="en-US" baseline="0" dirty="0"/>
              <a:t> on the points on the slide. </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30</a:t>
            </a:fld>
            <a:endParaRPr lang="en-US" altLang="en-US" dirty="0"/>
          </a:p>
        </p:txBody>
      </p:sp>
    </p:spTree>
    <p:extLst>
      <p:ext uri="{BB962C8B-B14F-4D97-AF65-F5344CB8AC3E}">
        <p14:creationId xmlns:p14="http://schemas.microsoft.com/office/powerpoint/2010/main" val="7962410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Notes </a:t>
            </a:r>
          </a:p>
          <a:p>
            <a:endParaRPr lang="en-US" dirty="0"/>
          </a:p>
          <a:p>
            <a:r>
              <a:rPr lang="en-US" dirty="0"/>
              <a:t>Ask participants if they have any questions about </a:t>
            </a:r>
            <a:r>
              <a:rPr lang="en-US"/>
              <a:t>this</a:t>
            </a:r>
            <a:r>
              <a:rPr lang="en-US" baseline="0"/>
              <a:t> presentation.</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31</a:t>
            </a:fld>
            <a:endParaRPr lang="en-US" altLang="en-US" dirty="0"/>
          </a:p>
        </p:txBody>
      </p:sp>
    </p:spTree>
    <p:extLst>
      <p:ext uri="{BB962C8B-B14F-4D97-AF65-F5344CB8AC3E}">
        <p14:creationId xmlns:p14="http://schemas.microsoft.com/office/powerpoint/2010/main" val="2677911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normAutofit fontScale="925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latin typeface="Arial" pitchFamily="34" charset="0"/>
                <a:cs typeface="Arial" pitchFamily="34" charset="0"/>
              </a:rPr>
              <a:t>Instructor</a:t>
            </a:r>
            <a:r>
              <a:rPr lang="en-US" sz="1200" baseline="0" dirty="0">
                <a:latin typeface="Arial" pitchFamily="34" charset="0"/>
                <a:cs typeface="Arial" pitchFamily="34" charset="0"/>
              </a:rPr>
              <a:t> Notes </a:t>
            </a:r>
          </a:p>
          <a:p>
            <a:endParaRPr lang="en-US" dirty="0"/>
          </a:p>
          <a:p>
            <a:pPr marL="342900" marR="0" lvl="0" indent="-342900">
              <a:lnSpc>
                <a:spcPct val="115000"/>
              </a:lnSpc>
              <a:spcBef>
                <a:spcPts val="0"/>
              </a:spcBef>
              <a:spcAft>
                <a:spcPts val="0"/>
              </a:spcAft>
              <a:buFont typeface="Arial" panose="020B0604020202020204" pitchFamily="34" charset="0"/>
              <a:buChar cha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Unfortunately, the stigma of having a mental health condition or the perception that there is a stigma runs high within the EMS profession. </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Arial" panose="020B0604020202020204" pitchFamily="34" charset="0"/>
              <a:buChar cha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healthcare providers, EMS practitioners are trained to provide care to others and feel less comfortable about receiving care themselves. There is an expectation that EMS practitioners should be “tough enough” to absorb all of the pain and suffering that they witness on the job.</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Arial" panose="020B0604020202020204" pitchFamily="34" charset="0"/>
              <a:buChar char="•"/>
            </a:pPr>
            <a:r>
              <a:rPr lang="en-US" sz="1800" dirty="0">
                <a:solidFill>
                  <a:srgbClr val="000000"/>
                </a:solidFill>
                <a:effectLst/>
                <a:latin typeface="Times New Roman" panose="02020603050405020304" pitchFamily="18" charset="0"/>
                <a:ea typeface="Calibri" panose="020F0502020204030204" pitchFamily="34" charset="0"/>
              </a:rPr>
              <a:t>Recently, there has been increased recognition and acceptance within EMS agencies that the work carried out by EMS personnel exposes them to a multitude of stressors that can impact their mental health resilience. </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4</a:t>
            </a:fld>
            <a:endParaRPr lang="en-US" altLang="en-US" dirty="0"/>
          </a:p>
        </p:txBody>
      </p:sp>
    </p:spTree>
    <p:extLst>
      <p:ext uri="{BB962C8B-B14F-4D97-AF65-F5344CB8AC3E}">
        <p14:creationId xmlns:p14="http://schemas.microsoft.com/office/powerpoint/2010/main" val="1001480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latin typeface="Arial" pitchFamily="34" charset="0"/>
                <a:cs typeface="Arial" pitchFamily="34" charset="0"/>
              </a:rPr>
              <a:t>Instructor</a:t>
            </a:r>
            <a:r>
              <a:rPr lang="en-US" sz="1200" baseline="0" dirty="0">
                <a:latin typeface="Arial" pitchFamily="34" charset="0"/>
                <a:cs typeface="Arial" pitchFamily="34" charset="0"/>
              </a:rPr>
              <a:t> Notes </a:t>
            </a:r>
          </a:p>
          <a:p>
            <a:endParaRPr lang="en-US" dirty="0"/>
          </a:p>
          <a:p>
            <a:r>
              <a:rPr lang="en-US" baseline="0" dirty="0"/>
              <a:t>Read slide</a:t>
            </a:r>
          </a:p>
          <a:p>
            <a:endParaRPr lang="en-US" dirty="0"/>
          </a:p>
          <a:p>
            <a:r>
              <a:rPr lang="en-US" dirty="0"/>
              <a:t>Source</a:t>
            </a:r>
            <a:br>
              <a:rPr lang="en-US" dirty="0"/>
            </a:br>
            <a:r>
              <a:rPr lang="en-US" dirty="0"/>
              <a:t>2016 National Survey on EMS Mental Health Services, NAEMT, August 2016. http://www.naemt.org/docs/default-source/ems-health-and-safety-documents/mental-health-grid/2016-naemt-mental-health-report-8-14-16.pdf?status=Temp&amp;sfvrsn=0.6396131837346566</a:t>
            </a:r>
          </a:p>
          <a:p>
            <a:endParaRPr lang="en-US" dirty="0"/>
          </a:p>
          <a:p>
            <a:r>
              <a:rPr lang="en-US" dirty="0"/>
              <a:t>An EMS Culture of Personal Resilience and Wellbeing, NAEMT, July 14, 2017. http://www.naemt.org/docs/default-source/advocacy-documents/positions/ems-culture-of-personal-resilience-and-wellbeing-7-14-17.pdf?sfvrsn=f60cf92_4</a:t>
            </a:r>
          </a:p>
          <a:p>
            <a:endParaRPr lang="en-US" dirty="0"/>
          </a:p>
          <a:p>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5</a:t>
            </a:fld>
            <a:endParaRPr lang="en-US" altLang="en-US" dirty="0"/>
          </a:p>
        </p:txBody>
      </p:sp>
    </p:spTree>
    <p:extLst>
      <p:ext uri="{BB962C8B-B14F-4D97-AF65-F5344CB8AC3E}">
        <p14:creationId xmlns:p14="http://schemas.microsoft.com/office/powerpoint/2010/main" val="2710206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latin typeface="Arial" pitchFamily="34" charset="0"/>
                <a:cs typeface="Arial" pitchFamily="34" charset="0"/>
              </a:rPr>
              <a:t>Instructor</a:t>
            </a:r>
            <a:r>
              <a:rPr lang="en-US" sz="1200" baseline="0" dirty="0">
                <a:latin typeface="Arial" pitchFamily="34" charset="0"/>
                <a:cs typeface="Arial" pitchFamily="34" charset="0"/>
              </a:rPr>
              <a:t> Notes </a:t>
            </a:r>
          </a:p>
          <a:p>
            <a:pPr marL="0" indent="0" algn="l">
              <a:buNone/>
            </a:pPr>
            <a:endParaRPr lang="en-US" sz="1200" dirty="0"/>
          </a:p>
          <a:p>
            <a:pPr marL="0" marR="0">
              <a:spcBef>
                <a:spcPts val="0"/>
              </a:spcBef>
              <a:spcAft>
                <a:spcPts val="800"/>
              </a:spcAft>
            </a:pPr>
            <a:r>
              <a:rPr lang="en-US" sz="1800" dirty="0">
                <a:effectLst/>
                <a:latin typeface="Times New Roman" panose="02020603050405020304" pitchFamily="18" charset="0"/>
                <a:ea typeface="Calibri" panose="020F0502020204030204" pitchFamily="34" charset="0"/>
              </a:rPr>
              <a:t>A critical stress incident is an incident, such as a mass casualty event, a trauma call involving a child, or a line of duty death, that may cause a high level of stress and impact the resilience of those who respond to the incident.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gn="l">
              <a:buNone/>
            </a:pPr>
            <a:r>
              <a:rPr lang="en-US" sz="1200" dirty="0"/>
              <a:t>Remind participants that not every critical stress incident causes lasting psychological trauma. What matters is how severely the stress was felt and how quickly the person’s nervous system returns to normal.</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6</a:t>
            </a:fld>
            <a:endParaRPr lang="en-US" altLang="en-US" dirty="0"/>
          </a:p>
        </p:txBody>
      </p:sp>
    </p:spTree>
    <p:extLst>
      <p:ext uri="{BB962C8B-B14F-4D97-AF65-F5344CB8AC3E}">
        <p14:creationId xmlns:p14="http://schemas.microsoft.com/office/powerpoint/2010/main" val="3182173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 typeface="Arial"/>
              <a:buNone/>
              <a:tabLst/>
              <a:defRPr/>
            </a:pPr>
            <a:r>
              <a:rPr lang="en-US" sz="1200" dirty="0">
                <a:latin typeface="Arial" pitchFamily="34" charset="0"/>
                <a:cs typeface="Arial" pitchFamily="34" charset="0"/>
              </a:rPr>
              <a:t>Instructor</a:t>
            </a:r>
            <a:r>
              <a:rPr lang="en-US" sz="1200" baseline="0" dirty="0">
                <a:latin typeface="Arial" pitchFamily="34" charset="0"/>
                <a:cs typeface="Arial" pitchFamily="34" charset="0"/>
              </a:rPr>
              <a:t> Notes</a:t>
            </a:r>
          </a:p>
          <a:p>
            <a:pPr marL="0" indent="0">
              <a:buFont typeface="Arial"/>
              <a:buNone/>
            </a:pPr>
            <a:endParaRPr lang="en-US" baseline="0" dirty="0"/>
          </a:p>
          <a:p>
            <a:pPr marL="0" marR="0" indent="0" algn="l" defTabSz="914400" rtl="0" eaLnBrk="0" fontAlgn="base" latinLnBrk="0" hangingPunct="0">
              <a:lnSpc>
                <a:spcPct val="100000"/>
              </a:lnSpc>
              <a:spcBef>
                <a:spcPct val="30000"/>
              </a:spcBef>
              <a:spcAft>
                <a:spcPct val="0"/>
              </a:spcAft>
              <a:buClrTx/>
              <a:buSzTx/>
              <a:buFont typeface="Arial"/>
              <a:buNone/>
              <a:tabLst/>
              <a:defRPr/>
            </a:pPr>
            <a:r>
              <a:rPr lang="en-US" sz="1200" dirty="0">
                <a:latin typeface="Arial" pitchFamily="34" charset="0"/>
                <a:cs typeface="Arial" pitchFamily="34" charset="0"/>
              </a:rPr>
              <a:t>Because of the nature of EMS work, </a:t>
            </a:r>
            <a:endParaRPr lang="en-US" baseline="0" dirty="0"/>
          </a:p>
          <a:p>
            <a:pPr marL="171450" indent="-171450">
              <a:buFont typeface="Arial"/>
              <a:buChar char="•"/>
            </a:pPr>
            <a:r>
              <a:rPr lang="en-US" baseline="0" dirty="0"/>
              <a:t>EMS practitioners are 10 times more likely to contemplate suicide than is the general population.</a:t>
            </a:r>
          </a:p>
          <a:p>
            <a:pPr marL="171450" indent="-171450">
              <a:buFont typeface="Arial"/>
              <a:buChar char="•"/>
            </a:pPr>
            <a:r>
              <a:rPr lang="en-US" baseline="0" dirty="0"/>
              <a:t>EMS practitioners are 13 times more likely to attempt suicide than is the general population.</a:t>
            </a:r>
          </a:p>
          <a:p>
            <a:endParaRPr lang="en-US" baseline="0" dirty="0"/>
          </a:p>
          <a:p>
            <a:r>
              <a:rPr lang="en-US" dirty="0"/>
              <a:t>Source</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200" dirty="0"/>
              <a:t>Abbott C, Barber E, Burke B, Harvey J, Newland C, Rose M, Young A.</a:t>
            </a:r>
            <a:r>
              <a:rPr lang="en-US" sz="1200" baseline="0" dirty="0"/>
              <a:t> </a:t>
            </a:r>
            <a:r>
              <a:rPr lang="en-US" sz="1200" i="0" dirty="0"/>
              <a:t>What’s Killing Our Medics? </a:t>
            </a:r>
            <a:r>
              <a:rPr lang="en-US" sz="1200" dirty="0"/>
              <a:t>Reviving Responders: Ambulance Service Manager Program. https://static1.squarespace.com/static/555d1154e4b09b430c18fd39/t/5599d2b2e4b0c805c287aa3a/1436144306212/What%27s+Killing+Our+Medics+Final.pdf. Accessed April 17, 2017. </a:t>
            </a:r>
            <a:endParaRPr lang="en-US"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7</a:t>
            </a:fld>
            <a:endParaRPr lang="en-US" altLang="en-US" dirty="0"/>
          </a:p>
        </p:txBody>
      </p:sp>
    </p:spTree>
    <p:extLst>
      <p:ext uri="{BB962C8B-B14F-4D97-AF65-F5344CB8AC3E}">
        <p14:creationId xmlns:p14="http://schemas.microsoft.com/office/powerpoint/2010/main" val="17524217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r>
              <a:rPr lang="en-US" dirty="0"/>
              <a:t>Instructor Notes</a:t>
            </a:r>
          </a:p>
          <a:p>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latin typeface="Arial" pitchFamily="34" charset="0"/>
                <a:cs typeface="Arial" pitchFamily="34" charset="0"/>
              </a:rPr>
              <a:t>Expand on the following points:</a:t>
            </a:r>
            <a:endParaRPr lang="en-US" dirty="0"/>
          </a:p>
          <a:p>
            <a:pPr marL="171450" indent="-171450">
              <a:buFont typeface="Arial" panose="020B0604020202020204" pitchFamily="34" charset="0"/>
              <a:buChar char="•"/>
            </a:pPr>
            <a:r>
              <a:rPr lang="en-US" dirty="0"/>
              <a:t>Many EMS</a:t>
            </a:r>
            <a:r>
              <a:rPr lang="en-US" baseline="0" dirty="0"/>
              <a:t> practitioners</a:t>
            </a:r>
            <a:r>
              <a:rPr lang="en-US" dirty="0"/>
              <a:t> experience these stressors at various points in their career. </a:t>
            </a:r>
          </a:p>
          <a:p>
            <a:pPr marL="171450" indent="-171450">
              <a:buFont typeface="Arial" panose="020B0604020202020204" pitchFamily="34" charset="0"/>
              <a:buChar char="•"/>
            </a:pPr>
            <a:r>
              <a:rPr lang="en-US" dirty="0"/>
              <a:t>They may experience them all in 1 day or over the span of their career.</a:t>
            </a:r>
          </a:p>
          <a:p>
            <a:endParaRPr lang="en-US" dirty="0"/>
          </a:p>
          <a:p>
            <a:r>
              <a:rPr lang="en-US" dirty="0"/>
              <a:t>Source</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600" dirty="0"/>
              <a:t>Halpern J, Gurevich</a:t>
            </a:r>
            <a:r>
              <a:rPr lang="en-US" sz="1600" baseline="0" dirty="0"/>
              <a:t> </a:t>
            </a:r>
            <a:r>
              <a:rPr lang="en-US" sz="1600" dirty="0"/>
              <a:t>M, Schwartz B, Brazeau P. What makes an incident critical? Emotional outcomes and implications for interventions. </a:t>
            </a:r>
            <a:r>
              <a:rPr lang="en-US" sz="1600" i="1" dirty="0"/>
              <a:t>Work and Stress.</a:t>
            </a:r>
            <a:r>
              <a:rPr lang="en-US" sz="1600" i="1" baseline="0" dirty="0"/>
              <a:t> </a:t>
            </a:r>
            <a:r>
              <a:rPr lang="en-US" sz="1600" i="0" baseline="0" dirty="0"/>
              <a:t>2009;</a:t>
            </a:r>
            <a:r>
              <a:rPr lang="en-US" sz="1600" i="0" dirty="0"/>
              <a:t>23(2):173–189.</a:t>
            </a:r>
            <a:endParaRPr lang="en-US" i="0"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8</a:t>
            </a:fld>
            <a:endParaRPr lang="en-US" altLang="en-US" dirty="0"/>
          </a:p>
        </p:txBody>
      </p:sp>
    </p:spTree>
    <p:extLst>
      <p:ext uri="{BB962C8B-B14F-4D97-AF65-F5344CB8AC3E}">
        <p14:creationId xmlns:p14="http://schemas.microsoft.com/office/powerpoint/2010/main" val="605332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latin typeface="Arial" panose="020B0604020202020204" pitchFamily="34" charset="0"/>
                <a:cs typeface="Arial" panose="020B0604020202020204" pitchFamily="34" charset="0"/>
              </a:rPr>
              <a:t>Instructor Notes</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Expand</a:t>
            </a:r>
            <a:r>
              <a:rPr lang="en-US" baseline="0" dirty="0">
                <a:latin typeface="Arial" panose="020B0604020202020204" pitchFamily="34" charset="0"/>
                <a:cs typeface="Arial" panose="020B0604020202020204" pitchFamily="34" charset="0"/>
              </a:rPr>
              <a:t> on the points on the slide. Then ask: “</a:t>
            </a:r>
            <a:r>
              <a:rPr lang="en-US" dirty="0">
                <a:latin typeface="Arial" panose="020B0604020202020204" pitchFamily="34" charset="0"/>
                <a:cs typeface="Arial" panose="020B0604020202020204" pitchFamily="34" charset="0"/>
              </a:rPr>
              <a:t>Does this mean that any one stressor is more harmful than</a:t>
            </a:r>
            <a:r>
              <a:rPr lang="en-US" baseline="0" dirty="0">
                <a:latin typeface="Arial" panose="020B0604020202020204" pitchFamily="34" charset="0"/>
                <a:cs typeface="Arial" panose="020B0604020202020204" pitchFamily="34" charset="0"/>
              </a:rPr>
              <a:t> the other?”</a:t>
            </a:r>
          </a:p>
          <a:p>
            <a:pPr marL="171450" indent="-171450">
              <a:buFont typeface="Arial" panose="020B0604020202020204" pitchFamily="34" charset="0"/>
              <a:buChar char="•"/>
            </a:pPr>
            <a:r>
              <a:rPr lang="en-US" baseline="0" dirty="0">
                <a:latin typeface="Arial" panose="020B0604020202020204" pitchFamily="34" charset="0"/>
                <a:cs typeface="Arial" panose="020B0604020202020204" pitchFamily="34" charset="0"/>
              </a:rPr>
              <a:t>Answer: No. It all boils down to the individual’s perception. </a:t>
            </a:r>
          </a:p>
          <a:p>
            <a:pPr marL="171450" indent="-171450">
              <a:buFont typeface="Arial" panose="020B0604020202020204" pitchFamily="34" charset="0"/>
              <a:buChar char="•"/>
            </a:pPr>
            <a:r>
              <a:rPr lang="en-US" baseline="0" dirty="0">
                <a:latin typeface="Arial" panose="020B0604020202020204" pitchFamily="34" charset="0"/>
                <a:cs typeface="Arial" panose="020B0604020202020204" pitchFamily="34" charset="0"/>
              </a:rPr>
              <a:t>Although these figures identify trends, they are not absolutely representative of you or your colleagues.</a:t>
            </a:r>
          </a:p>
          <a:p>
            <a:pPr marL="171450" indent="-171450">
              <a:buFont typeface="Arial" panose="020B0604020202020204" pitchFamily="34" charset="0"/>
              <a:buChar char="•"/>
            </a:pPr>
            <a:r>
              <a:rPr lang="en-US" baseline="0" dirty="0">
                <a:latin typeface="Arial" panose="020B0604020202020204" pitchFamily="34" charset="0"/>
                <a:cs typeface="Arial" panose="020B0604020202020204" pitchFamily="34" charset="0"/>
              </a:rPr>
              <a:t>Speak up. Listen. Remember, it’s okay to seek help!</a:t>
            </a:r>
          </a:p>
          <a:p>
            <a:pPr marL="0" indent="0">
              <a:buFont typeface="Arial" panose="020B0604020202020204" pitchFamily="34" charset="0"/>
              <a:buNone/>
            </a:pPr>
            <a:endParaRPr lang="en-US" baseline="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US" baseline="0" dirty="0">
                <a:latin typeface="Arial" panose="020B0604020202020204" pitchFamily="34" charset="0"/>
                <a:cs typeface="Arial" panose="020B0604020202020204" pitchFamily="34" charset="0"/>
              </a:rPr>
              <a:t>Source</a:t>
            </a:r>
          </a:p>
          <a:p>
            <a:pPr marL="0" marR="0" lvl="1"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600" dirty="0"/>
              <a:t>Halpern J, Gurevich</a:t>
            </a:r>
            <a:r>
              <a:rPr lang="en-US" sz="1600" baseline="0" dirty="0"/>
              <a:t> </a:t>
            </a:r>
            <a:r>
              <a:rPr lang="en-US" sz="1600" dirty="0"/>
              <a:t>M, Schwartz B, Brazeau P. What makes an incident critical? Emotional outcomes and implications for interventions. </a:t>
            </a:r>
            <a:r>
              <a:rPr lang="en-US" sz="1600" i="1" dirty="0"/>
              <a:t>Work and Stress.</a:t>
            </a:r>
            <a:r>
              <a:rPr lang="en-US" sz="1600" i="1" baseline="0" dirty="0"/>
              <a:t> </a:t>
            </a:r>
            <a:r>
              <a:rPr lang="en-US" sz="1600" i="0" baseline="0" dirty="0"/>
              <a:t>2009;</a:t>
            </a:r>
            <a:r>
              <a:rPr lang="en-US" sz="1600" i="0" dirty="0"/>
              <a:t>23(2):173–189.</a:t>
            </a:r>
            <a:endParaRPr lang="en-US" i="0" dirty="0"/>
          </a:p>
          <a:p>
            <a:pPr marL="0" indent="0">
              <a:buFont typeface="Arial" panose="020B0604020202020204" pitchFamily="34" charse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fld id="{589F650A-935E-4925-A06F-D51EFC91FF6F}" type="slidenum">
              <a:rPr lang="en-US" altLang="en-US" smtClean="0"/>
              <a:pPr/>
              <a:t>9</a:t>
            </a:fld>
            <a:endParaRPr lang="en-US" altLang="en-US" dirty="0"/>
          </a:p>
        </p:txBody>
      </p:sp>
    </p:spTree>
    <p:extLst>
      <p:ext uri="{BB962C8B-B14F-4D97-AF65-F5344CB8AC3E}">
        <p14:creationId xmlns:p14="http://schemas.microsoft.com/office/powerpoint/2010/main" val="37091109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168B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E78977D-E539-3646-AD65-7A8781A647E6}"/>
              </a:ext>
            </a:extLst>
          </p:cNvPr>
          <p:cNvSpPr/>
          <p:nvPr userDrawn="1"/>
        </p:nvSpPr>
        <p:spPr>
          <a:xfrm>
            <a:off x="0" y="0"/>
            <a:ext cx="9144000" cy="6858000"/>
          </a:xfrm>
          <a:prstGeom prst="rect">
            <a:avLst/>
          </a:prstGeom>
          <a:solidFill>
            <a:srgbClr val="4168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5758BAA-1DCE-9240-87AA-067DA9021051}"/>
              </a:ext>
            </a:extLst>
          </p:cNvPr>
          <p:cNvSpPr/>
          <p:nvPr userDrawn="1"/>
        </p:nvSpPr>
        <p:spPr>
          <a:xfrm>
            <a:off x="0" y="0"/>
            <a:ext cx="3352800" cy="6858000"/>
          </a:xfrm>
          <a:prstGeom prst="rect">
            <a:avLst/>
          </a:prstGeom>
          <a:solidFill>
            <a:srgbClr val="C7D8C6"/>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itle 8"/>
          <p:cNvSpPr>
            <a:spLocks noGrp="1"/>
          </p:cNvSpPr>
          <p:nvPr>
            <p:ph type="ctrTitle"/>
          </p:nvPr>
        </p:nvSpPr>
        <p:spPr>
          <a:xfrm>
            <a:off x="3619500" y="914400"/>
            <a:ext cx="4765548" cy="32766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l" rtl="0">
              <a:lnSpc>
                <a:spcPct val="90000"/>
              </a:lnSpc>
              <a:spcBef>
                <a:spcPct val="0"/>
              </a:spcBef>
              <a:buNone/>
              <a:defRPr sz="5600" b="1">
                <a:ln>
                  <a:noFill/>
                </a:ln>
                <a:solidFill>
                  <a:schemeClr val="tx1"/>
                </a:solidFill>
                <a:effectLst/>
                <a:latin typeface="Arial" panose="020B0604020202020204" pitchFamily="34" charset="0"/>
                <a:ea typeface="+mj-ea"/>
                <a:cs typeface="Arial" panose="020B0604020202020204" pitchFamily="34" charset="0"/>
              </a:defRPr>
            </a:lvl1pPr>
          </a:lstStyle>
          <a:p>
            <a:r>
              <a:rPr lang="en-US" dirty="0"/>
              <a:t>Click to edit Master title style</a:t>
            </a:r>
          </a:p>
        </p:txBody>
      </p:sp>
      <p:sp>
        <p:nvSpPr>
          <p:cNvPr id="4" name="Date Placeholder 29"/>
          <p:cNvSpPr>
            <a:spLocks noGrp="1"/>
          </p:cNvSpPr>
          <p:nvPr>
            <p:ph type="dt" sz="half" idx="10"/>
          </p:nvPr>
        </p:nvSpPr>
        <p:spPr>
          <a:xfrm>
            <a:off x="457200" y="6416675"/>
            <a:ext cx="2133600" cy="365125"/>
          </a:xfrm>
          <a:prstGeom prst="rect">
            <a:avLst/>
          </a:prstGeom>
        </p:spPr>
        <p:txBody>
          <a:bodyPr/>
          <a:lstStyle>
            <a:lvl1pPr>
              <a:defRPr sz="1200">
                <a:solidFill>
                  <a:schemeClr val="tx1">
                    <a:lumMod val="75000"/>
                  </a:schemeClr>
                </a:solidFill>
              </a:defRPr>
            </a:lvl1pPr>
          </a:lstStyle>
          <a:p>
            <a:pPr>
              <a:defRPr/>
            </a:pPr>
            <a:fld id="{4AFF4AFB-9E09-4B9D-A328-C6B515E77227}" type="datetime1">
              <a:rPr lang="en-US" smtClean="0"/>
              <a:pPr>
                <a:defRPr/>
              </a:pPr>
              <a:t>12/22/2021</a:t>
            </a:fld>
            <a:endParaRPr lang="en-US" dirty="0"/>
          </a:p>
        </p:txBody>
      </p:sp>
      <p:sp>
        <p:nvSpPr>
          <p:cNvPr id="6" name="Slide Number Placeholder 26"/>
          <p:cNvSpPr>
            <a:spLocks noGrp="1"/>
          </p:cNvSpPr>
          <p:nvPr>
            <p:ph type="sldNum" sz="quarter" idx="12"/>
          </p:nvPr>
        </p:nvSpPr>
        <p:spPr>
          <a:xfrm>
            <a:off x="7924800" y="6416675"/>
            <a:ext cx="762000" cy="365125"/>
          </a:xfrm>
          <a:prstGeom prst="rect">
            <a:avLst/>
          </a:prstGeom>
        </p:spPr>
        <p:txBody>
          <a:bodyPr/>
          <a:lstStyle>
            <a:lvl1pPr>
              <a:defRPr sz="1200">
                <a:solidFill>
                  <a:schemeClr val="tx1">
                    <a:lumMod val="75000"/>
                  </a:schemeClr>
                </a:solidFill>
              </a:defRPr>
            </a:lvl1pPr>
          </a:lstStyle>
          <a:p>
            <a:fld id="{DCD56736-88A9-43F6-AF93-A8670C74BBBB}" type="slidenum">
              <a:rPr lang="en-US" altLang="en-US" smtClean="0"/>
              <a:pPr/>
              <a:t>‹#›</a:t>
            </a:fld>
            <a:endParaRPr lang="en-US" altLang="en-US" dirty="0"/>
          </a:p>
        </p:txBody>
      </p:sp>
      <p:pic>
        <p:nvPicPr>
          <p:cNvPr id="10" name="Picture 9" descr="Logo&#10;&#10;Description automatically generated">
            <a:extLst>
              <a:ext uri="{FF2B5EF4-FFF2-40B4-BE49-F238E27FC236}">
                <a16:creationId xmlns:a16="http://schemas.microsoft.com/office/drawing/2014/main" id="{3F246C66-0BB8-DB46-954A-34E4EDA7DD05}"/>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57200" y="503238"/>
            <a:ext cx="2705100" cy="2705100"/>
          </a:xfrm>
          <a:prstGeom prst="rect">
            <a:avLst/>
          </a:prstGeom>
        </p:spPr>
      </p:pic>
      <p:sp>
        <p:nvSpPr>
          <p:cNvPr id="12" name="Rectangle 11">
            <a:extLst>
              <a:ext uri="{FF2B5EF4-FFF2-40B4-BE49-F238E27FC236}">
                <a16:creationId xmlns:a16="http://schemas.microsoft.com/office/drawing/2014/main" id="{9F0984C7-3E54-FE4F-A477-5C6357B4A2C9}"/>
              </a:ext>
            </a:extLst>
          </p:cNvPr>
          <p:cNvSpPr/>
          <p:nvPr userDrawn="1"/>
        </p:nvSpPr>
        <p:spPr>
          <a:xfrm>
            <a:off x="3276600" y="0"/>
            <a:ext cx="76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1890973"/>
      </p:ext>
    </p:extLst>
  </p:cSld>
  <p:clrMapOvr>
    <a:overrideClrMapping bg1="dk1" tx1="lt1" bg2="dk2" tx2="lt2" accent1="accent1" accent2="accent2" accent3="accent3" accent4="accent4" accent5="accent5" accent6="accent6" hlink="hlink" folHlink="folHlink"/>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Title Slide">
    <p:bg>
      <p:bgPr>
        <a:solidFill>
          <a:srgbClr val="4168B1"/>
        </a:solid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800664"/>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l" rtl="0">
              <a:lnSpc>
                <a:spcPct val="90000"/>
              </a:lnSpc>
              <a:spcBef>
                <a:spcPct val="0"/>
              </a:spcBef>
              <a:buNone/>
              <a:defRPr sz="5600" b="1">
                <a:ln>
                  <a:noFill/>
                </a:ln>
                <a:solidFill>
                  <a:schemeClr val="tx1"/>
                </a:solidFill>
                <a:effectLst/>
                <a:latin typeface="Arial" panose="020B0604020202020204" pitchFamily="34" charset="0"/>
                <a:ea typeface="+mj-ea"/>
                <a:cs typeface="Arial" panose="020B0604020202020204" pitchFamily="34" charset="0"/>
              </a:defRPr>
            </a:lvl1pPr>
          </a:lstStyle>
          <a:p>
            <a:r>
              <a:rPr lang="en-US" dirty="0"/>
              <a:t>Click to edit Master title style</a:t>
            </a:r>
          </a:p>
        </p:txBody>
      </p:sp>
      <p:sp>
        <p:nvSpPr>
          <p:cNvPr id="17" name="Subtitle 16"/>
          <p:cNvSpPr>
            <a:spLocks noGrp="1"/>
          </p:cNvSpPr>
          <p:nvPr>
            <p:ph type="subTitle" idx="1"/>
          </p:nvPr>
        </p:nvSpPr>
        <p:spPr>
          <a:xfrm>
            <a:off x="533400" y="3657600"/>
            <a:ext cx="7854696" cy="1752600"/>
          </a:xfrm>
        </p:spPr>
        <p:txBody>
          <a:bodyPr lIns="0" rIns="18288"/>
          <a:lstStyle>
            <a:lvl1pPr marL="0" marR="45720" indent="0" algn="l">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a:t>Click to edit Master subtitle style</a:t>
            </a:r>
          </a:p>
        </p:txBody>
      </p:sp>
      <p:sp>
        <p:nvSpPr>
          <p:cNvPr id="4" name="Date Placeholder 29"/>
          <p:cNvSpPr>
            <a:spLocks noGrp="1"/>
          </p:cNvSpPr>
          <p:nvPr>
            <p:ph type="dt" sz="half" idx="10"/>
          </p:nvPr>
        </p:nvSpPr>
        <p:spPr>
          <a:xfrm>
            <a:off x="457200" y="6416675"/>
            <a:ext cx="2133600" cy="365125"/>
          </a:xfrm>
          <a:prstGeom prst="rect">
            <a:avLst/>
          </a:prstGeom>
        </p:spPr>
        <p:txBody>
          <a:bodyPr/>
          <a:lstStyle>
            <a:lvl1pPr>
              <a:defRPr sz="1200">
                <a:solidFill>
                  <a:schemeClr val="tx1">
                    <a:lumMod val="75000"/>
                  </a:schemeClr>
                </a:solidFill>
              </a:defRPr>
            </a:lvl1pPr>
          </a:lstStyle>
          <a:p>
            <a:pPr>
              <a:defRPr/>
            </a:pPr>
            <a:fld id="{4AFF4AFB-9E09-4B9D-A328-C6B515E77227}" type="datetime1">
              <a:rPr lang="en-US" smtClean="0"/>
              <a:pPr>
                <a:defRPr/>
              </a:pPr>
              <a:t>12/22/2021</a:t>
            </a:fld>
            <a:endParaRPr lang="en-US" dirty="0"/>
          </a:p>
        </p:txBody>
      </p:sp>
      <p:sp>
        <p:nvSpPr>
          <p:cNvPr id="6" name="Slide Number Placeholder 26"/>
          <p:cNvSpPr>
            <a:spLocks noGrp="1"/>
          </p:cNvSpPr>
          <p:nvPr>
            <p:ph type="sldNum" sz="quarter" idx="12"/>
          </p:nvPr>
        </p:nvSpPr>
        <p:spPr>
          <a:xfrm>
            <a:off x="7924800" y="6416675"/>
            <a:ext cx="762000" cy="365125"/>
          </a:xfrm>
          <a:prstGeom prst="rect">
            <a:avLst/>
          </a:prstGeom>
        </p:spPr>
        <p:txBody>
          <a:bodyPr/>
          <a:lstStyle>
            <a:lvl1pPr>
              <a:defRPr sz="1200">
                <a:solidFill>
                  <a:schemeClr val="tx1">
                    <a:lumMod val="75000"/>
                  </a:schemeClr>
                </a:solidFill>
              </a:defRPr>
            </a:lvl1pPr>
          </a:lstStyle>
          <a:p>
            <a:fld id="{DCD56736-88A9-43F6-AF93-A8670C74BBBB}" type="slidenum">
              <a:rPr lang="en-US" altLang="en-US" smtClean="0"/>
              <a:pPr/>
              <a:t>‹#›</a:t>
            </a:fld>
            <a:endParaRPr lang="en-US" altLang="en-US" dirty="0"/>
          </a:p>
        </p:txBody>
      </p:sp>
    </p:spTree>
    <p:extLst>
      <p:ext uri="{BB962C8B-B14F-4D97-AF65-F5344CB8AC3E}">
        <p14:creationId xmlns:p14="http://schemas.microsoft.com/office/powerpoint/2010/main" val="431777201"/>
      </p:ext>
    </p:extLst>
  </p:cSld>
  <p:clrMapOvr>
    <a:overrideClrMapping bg1="dk1" tx1="lt1" bg2="dk2" tx2="lt2" accent1="accent1" accent2="accent2" accent3="accent3" accent4="accent4" accent5="accent5" accent6="accent6" hlink="hlink" folHlink="folHlink"/>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381000"/>
            <a:ext cx="7162800" cy="1028700"/>
          </a:xfrm>
        </p:spPr>
        <p:txBody>
          <a:bodyPr anchor="ctr" anchorCtr="0"/>
          <a:lstStyle>
            <a:lvl1pPr algn="l">
              <a:lnSpc>
                <a:spcPct val="90000"/>
              </a:lnSpc>
              <a:defRPr sz="3200" b="1">
                <a:solidFill>
                  <a:srgbClr val="4168B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457200" y="1676400"/>
            <a:ext cx="8229600" cy="4495800"/>
          </a:xfrm>
        </p:spPr>
        <p:txBody>
          <a:bodyPr/>
          <a:lstStyle>
            <a:lvl1pPr>
              <a:spcBef>
                <a:spcPts val="600"/>
              </a:spcBef>
              <a:spcAft>
                <a:spcPts val="600"/>
              </a:spcAft>
              <a:buClr>
                <a:srgbClr val="089948"/>
              </a:buClr>
              <a:buSzPct val="85000"/>
              <a:defRPr>
                <a:solidFill>
                  <a:schemeClr val="tx1"/>
                </a:solidFill>
                <a:latin typeface="Arial" panose="020B0604020202020204" pitchFamily="34" charset="0"/>
                <a:cs typeface="Arial" panose="020B0604020202020204" pitchFamily="34" charset="0"/>
              </a:defRPr>
            </a:lvl1pPr>
            <a:lvl2pPr>
              <a:spcBef>
                <a:spcPts val="600"/>
              </a:spcBef>
              <a:spcAft>
                <a:spcPts val="600"/>
              </a:spcAft>
              <a:buClr>
                <a:srgbClr val="089948"/>
              </a:buClr>
              <a:buSzPct val="85000"/>
              <a:defRPr>
                <a:solidFill>
                  <a:schemeClr val="tx1"/>
                </a:solidFill>
                <a:latin typeface="Arial" panose="020B0604020202020204" pitchFamily="34" charset="0"/>
                <a:cs typeface="Arial" panose="020B0604020202020204" pitchFamily="34" charset="0"/>
              </a:defRPr>
            </a:lvl2pPr>
            <a:lvl3pPr>
              <a:spcBef>
                <a:spcPts val="600"/>
              </a:spcBef>
              <a:spcAft>
                <a:spcPts val="600"/>
              </a:spcAft>
              <a:buClr>
                <a:srgbClr val="089948"/>
              </a:buClr>
              <a:buSzPct val="85000"/>
              <a:defRPr>
                <a:solidFill>
                  <a:schemeClr val="tx1"/>
                </a:solidFill>
                <a:latin typeface="Arial" panose="020B0604020202020204" pitchFamily="34" charset="0"/>
                <a:cs typeface="Arial" panose="020B0604020202020204" pitchFamily="34" charset="0"/>
              </a:defRPr>
            </a:lvl3pPr>
            <a:lvl4pPr>
              <a:spcBef>
                <a:spcPts val="600"/>
              </a:spcBef>
              <a:spcAft>
                <a:spcPts val="600"/>
              </a:spcAft>
              <a:buClr>
                <a:srgbClr val="089948"/>
              </a:buClr>
              <a:buSzPct val="85000"/>
              <a:defRPr>
                <a:solidFill>
                  <a:schemeClr val="tx1"/>
                </a:solidFill>
                <a:latin typeface="Arial" panose="020B0604020202020204" pitchFamily="34" charset="0"/>
                <a:cs typeface="Arial" panose="020B0604020202020204" pitchFamily="34" charset="0"/>
              </a:defRPr>
            </a:lvl4pPr>
            <a:lvl5pPr>
              <a:spcBef>
                <a:spcPts val="600"/>
              </a:spcBef>
              <a:spcAft>
                <a:spcPts val="600"/>
              </a:spcAft>
              <a:buClr>
                <a:srgbClr val="089948"/>
              </a:buClr>
              <a:buSzPct val="85000"/>
              <a:defRPr>
                <a:solidFill>
                  <a:schemeClr val="tx1"/>
                </a:solidFill>
                <a:latin typeface="Arial" panose="020B0604020202020204" pitchFamily="34" charset="0"/>
                <a:cs typeface="Arial" panose="020B0604020202020204" pitchFamily="34" charset="0"/>
              </a:defRPr>
            </a:lvl5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29">
            <a:extLst>
              <a:ext uri="{FF2B5EF4-FFF2-40B4-BE49-F238E27FC236}">
                <a16:creationId xmlns:a16="http://schemas.microsoft.com/office/drawing/2014/main" id="{ACE7ED86-4245-2D4B-A07D-101933479683}"/>
              </a:ext>
            </a:extLst>
          </p:cNvPr>
          <p:cNvSpPr>
            <a:spLocks noGrp="1"/>
          </p:cNvSpPr>
          <p:nvPr>
            <p:ph type="dt" sz="half" idx="2"/>
          </p:nvPr>
        </p:nvSpPr>
        <p:spPr>
          <a:xfrm>
            <a:off x="457200" y="6416675"/>
            <a:ext cx="2133600" cy="365125"/>
          </a:xfrm>
          <a:prstGeom prst="rect">
            <a:avLst/>
          </a:prstGeom>
        </p:spPr>
        <p:txBody>
          <a:bodyPr/>
          <a:lstStyle>
            <a:lvl1pPr>
              <a:defRPr sz="1200">
                <a:solidFill>
                  <a:schemeClr val="bg1">
                    <a:lumMod val="50000"/>
                  </a:schemeClr>
                </a:solidFill>
              </a:defRPr>
            </a:lvl1pPr>
          </a:lstStyle>
          <a:p>
            <a:pPr>
              <a:defRPr/>
            </a:pPr>
            <a:fld id="{4AFF4AFB-9E09-4B9D-A328-C6B515E77227}" type="datetime1">
              <a:rPr lang="en-US" smtClean="0"/>
              <a:pPr>
                <a:defRPr/>
              </a:pPr>
              <a:t>12/22/2021</a:t>
            </a:fld>
            <a:endParaRPr lang="en-US" dirty="0"/>
          </a:p>
        </p:txBody>
      </p:sp>
      <p:sp>
        <p:nvSpPr>
          <p:cNvPr id="5" name="Slide Number Placeholder 26">
            <a:extLst>
              <a:ext uri="{FF2B5EF4-FFF2-40B4-BE49-F238E27FC236}">
                <a16:creationId xmlns:a16="http://schemas.microsoft.com/office/drawing/2014/main" id="{55D7FD97-4B5D-7347-9F76-D984BD299E46}"/>
              </a:ext>
            </a:extLst>
          </p:cNvPr>
          <p:cNvSpPr>
            <a:spLocks noGrp="1"/>
          </p:cNvSpPr>
          <p:nvPr>
            <p:ph type="sldNum" sz="quarter" idx="4"/>
          </p:nvPr>
        </p:nvSpPr>
        <p:spPr>
          <a:xfrm>
            <a:off x="7924800" y="6416675"/>
            <a:ext cx="762000" cy="365125"/>
          </a:xfrm>
          <a:prstGeom prst="rect">
            <a:avLst/>
          </a:prstGeom>
        </p:spPr>
        <p:txBody>
          <a:bodyPr/>
          <a:lstStyle>
            <a:lvl1pPr>
              <a:defRPr sz="1200">
                <a:solidFill>
                  <a:schemeClr val="bg1">
                    <a:lumMod val="50000"/>
                  </a:schemeClr>
                </a:solidFill>
              </a:defRPr>
            </a:lvl1pPr>
          </a:lstStyle>
          <a:p>
            <a:fld id="{DCD56736-88A9-43F6-AF93-A8670C74BBBB}" type="slidenum">
              <a:rPr lang="en-US" altLang="en-US" smtClean="0"/>
              <a:pPr/>
              <a:t>‹#›</a:t>
            </a:fld>
            <a:endParaRPr lang="en-US" altLang="en-US" dirty="0"/>
          </a:p>
        </p:txBody>
      </p:sp>
    </p:spTree>
    <p:extLst>
      <p:ext uri="{BB962C8B-B14F-4D97-AF65-F5344CB8AC3E}">
        <p14:creationId xmlns:p14="http://schemas.microsoft.com/office/powerpoint/2010/main" val="981177933"/>
      </p:ext>
    </p:extLst>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920085"/>
            <a:ext cx="4038600" cy="4434840"/>
          </a:xfrm>
        </p:spPr>
        <p:txBody>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920085"/>
            <a:ext cx="4038600" cy="4434840"/>
          </a:xfrm>
        </p:spPr>
        <p:txBody>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9"/>
          <p:cNvSpPr>
            <a:spLocks noGrp="1"/>
          </p:cNvSpPr>
          <p:nvPr>
            <p:ph type="dt" sz="half" idx="10"/>
          </p:nvPr>
        </p:nvSpPr>
        <p:spPr>
          <a:xfrm>
            <a:off x="457200" y="6356350"/>
            <a:ext cx="2133600" cy="365125"/>
          </a:xfrm>
          <a:prstGeom prst="rect">
            <a:avLst/>
          </a:prstGeom>
        </p:spPr>
        <p:txBody>
          <a:bodyPr/>
          <a:lstStyle>
            <a:lvl1pPr>
              <a:defRPr/>
            </a:lvl1pPr>
          </a:lstStyle>
          <a:p>
            <a:pPr>
              <a:defRPr/>
            </a:pPr>
            <a:fld id="{20580D58-8362-4B95-8937-6CDA5824D163}" type="datetime1">
              <a:rPr lang="en-US" smtClean="0"/>
              <a:t>12/22/2021</a:t>
            </a:fld>
            <a:endParaRPr lang="en-US" dirty="0"/>
          </a:p>
        </p:txBody>
      </p:sp>
      <p:sp>
        <p:nvSpPr>
          <p:cNvPr id="7" name="Slide Number Placeholder 17"/>
          <p:cNvSpPr>
            <a:spLocks noGrp="1"/>
          </p:cNvSpPr>
          <p:nvPr>
            <p:ph type="sldNum" sz="quarter" idx="12"/>
          </p:nvPr>
        </p:nvSpPr>
        <p:spPr>
          <a:xfrm>
            <a:off x="7924800" y="6356350"/>
            <a:ext cx="762000" cy="365125"/>
          </a:xfrm>
          <a:prstGeom prst="rect">
            <a:avLst/>
          </a:prstGeom>
        </p:spPr>
        <p:txBody>
          <a:bodyPr/>
          <a:lstStyle>
            <a:lvl1pPr>
              <a:defRPr/>
            </a:lvl1pPr>
          </a:lstStyle>
          <a:p>
            <a:fld id="{15D067D2-E87D-40BA-97AA-43B972F3CCE1}" type="slidenum">
              <a:rPr lang="en-US" altLang="en-US"/>
              <a:pPr/>
              <a:t>‹#›</a:t>
            </a:fld>
            <a:endParaRPr lang="en-US" altLang="en-US" dirty="0"/>
          </a:p>
        </p:txBody>
      </p:sp>
      <p:sp>
        <p:nvSpPr>
          <p:cNvPr id="8" name="Title 1">
            <a:extLst>
              <a:ext uri="{FF2B5EF4-FFF2-40B4-BE49-F238E27FC236}">
                <a16:creationId xmlns:a16="http://schemas.microsoft.com/office/drawing/2014/main" id="{46998896-28A6-D94B-8C61-E8163F05AE58}"/>
              </a:ext>
            </a:extLst>
          </p:cNvPr>
          <p:cNvSpPr>
            <a:spLocks noGrp="1"/>
          </p:cNvSpPr>
          <p:nvPr>
            <p:ph type="title"/>
          </p:nvPr>
        </p:nvSpPr>
        <p:spPr>
          <a:xfrm>
            <a:off x="1524000" y="381000"/>
            <a:ext cx="7162800" cy="1028700"/>
          </a:xfrm>
        </p:spPr>
        <p:txBody>
          <a:bodyPr anchor="ctr" anchorCtr="0"/>
          <a:lstStyle>
            <a:lvl1pPr algn="l">
              <a:lnSpc>
                <a:spcPct val="90000"/>
              </a:lnSpc>
              <a:defRPr sz="3200" b="1">
                <a:solidFill>
                  <a:srgbClr val="4168B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297010127"/>
      </p:ext>
    </p:extLst>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3" y="1855248"/>
            <a:ext cx="4040188" cy="659352"/>
          </a:xfrm>
        </p:spPr>
        <p:txBody>
          <a:bodyPr lIns="45720" tIns="0" rIns="45720" bIns="0" anchor="ctr">
            <a:noAutofit/>
          </a:bodyPr>
          <a:lstStyle>
            <a:lvl1pPr marL="0" indent="0">
              <a:buNone/>
              <a:defRPr sz="20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dirty="0"/>
              <a:t>Click to edit Master text styles</a:t>
            </a:r>
          </a:p>
        </p:txBody>
      </p:sp>
      <p:sp>
        <p:nvSpPr>
          <p:cNvPr id="4" name="Text Placeholder 3"/>
          <p:cNvSpPr>
            <a:spLocks noGrp="1"/>
          </p:cNvSpPr>
          <p:nvPr>
            <p:ph type="body" sz="half" idx="3"/>
          </p:nvPr>
        </p:nvSpPr>
        <p:spPr>
          <a:xfrm>
            <a:off x="4645029" y="1859759"/>
            <a:ext cx="4041775" cy="654843"/>
          </a:xfrm>
        </p:spPr>
        <p:txBody>
          <a:bodyPr lIns="45720" tIns="0" rIns="45720" bIns="0" anchor="ctr"/>
          <a:lstStyle>
            <a:lvl1pPr marL="0" indent="0">
              <a:buNone/>
              <a:defRPr sz="2000" b="1" cap="none" baseline="0">
                <a:solidFill>
                  <a:srgbClr val="4168B1"/>
                </a:solidFill>
                <a:effectLst/>
              </a:defRPr>
            </a:lvl1pPr>
            <a:lvl2pPr>
              <a:buNone/>
              <a:defRPr sz="2000" b="1"/>
            </a:lvl2pPr>
            <a:lvl3pPr>
              <a:buNone/>
              <a:defRPr sz="1800" b="1"/>
            </a:lvl3pPr>
            <a:lvl4pPr>
              <a:buNone/>
              <a:defRPr sz="1600" b="1"/>
            </a:lvl4pPr>
            <a:lvl5pPr>
              <a:buNone/>
              <a:defRPr sz="1600" b="1"/>
            </a:lvl5pPr>
          </a:lstStyle>
          <a:p>
            <a:pPr lvl="0"/>
            <a:r>
              <a:rPr lang="en-US" dirty="0"/>
              <a:t>Click to edit Master text styles</a:t>
            </a:r>
          </a:p>
        </p:txBody>
      </p:sp>
      <p:sp>
        <p:nvSpPr>
          <p:cNvPr id="5" name="Content Placeholder 4"/>
          <p:cNvSpPr>
            <a:spLocks noGrp="1"/>
          </p:cNvSpPr>
          <p:nvPr>
            <p:ph sz="quarter" idx="2"/>
          </p:nvPr>
        </p:nvSpPr>
        <p:spPr>
          <a:xfrm>
            <a:off x="457203" y="2514601"/>
            <a:ext cx="4040188" cy="3845720"/>
          </a:xfrm>
        </p:spPr>
        <p:txBody>
          <a:bodyPr tIns="0"/>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p:cNvSpPr>
            <a:spLocks noGrp="1"/>
          </p:cNvSpPr>
          <p:nvPr>
            <p:ph sz="quarter" idx="4"/>
          </p:nvPr>
        </p:nvSpPr>
        <p:spPr>
          <a:xfrm>
            <a:off x="4645029" y="2514601"/>
            <a:ext cx="4041775" cy="3845720"/>
          </a:xfrm>
        </p:spPr>
        <p:txBody>
          <a:bodyPr tIns="0"/>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9"/>
          <p:cNvSpPr>
            <a:spLocks noGrp="1"/>
          </p:cNvSpPr>
          <p:nvPr>
            <p:ph type="dt" sz="half" idx="10"/>
          </p:nvPr>
        </p:nvSpPr>
        <p:spPr>
          <a:xfrm>
            <a:off x="457200" y="6356350"/>
            <a:ext cx="2133600" cy="365125"/>
          </a:xfrm>
          <a:prstGeom prst="rect">
            <a:avLst/>
          </a:prstGeom>
        </p:spPr>
        <p:txBody>
          <a:bodyPr/>
          <a:lstStyle>
            <a:lvl1pPr>
              <a:defRPr/>
            </a:lvl1pPr>
          </a:lstStyle>
          <a:p>
            <a:pPr>
              <a:defRPr/>
            </a:pPr>
            <a:fld id="{7677FC33-799F-41C4-BFA5-6CC12BECC2A9}" type="datetime1">
              <a:rPr lang="en-US" smtClean="0"/>
              <a:t>12/22/2021</a:t>
            </a:fld>
            <a:endParaRPr lang="en-US" dirty="0"/>
          </a:p>
        </p:txBody>
      </p:sp>
      <p:sp>
        <p:nvSpPr>
          <p:cNvPr id="9" name="Slide Number Placeholder 17"/>
          <p:cNvSpPr>
            <a:spLocks noGrp="1"/>
          </p:cNvSpPr>
          <p:nvPr>
            <p:ph type="sldNum" sz="quarter" idx="12"/>
          </p:nvPr>
        </p:nvSpPr>
        <p:spPr>
          <a:xfrm>
            <a:off x="7924800" y="6356350"/>
            <a:ext cx="762000" cy="365125"/>
          </a:xfrm>
          <a:prstGeom prst="rect">
            <a:avLst/>
          </a:prstGeom>
        </p:spPr>
        <p:txBody>
          <a:bodyPr/>
          <a:lstStyle>
            <a:lvl1pPr>
              <a:defRPr/>
            </a:lvl1pPr>
          </a:lstStyle>
          <a:p>
            <a:fld id="{127902B8-FB87-4347-9D40-A48477895FD3}" type="slidenum">
              <a:rPr lang="en-US" altLang="en-US"/>
              <a:pPr/>
              <a:t>‹#›</a:t>
            </a:fld>
            <a:endParaRPr lang="en-US" altLang="en-US" dirty="0"/>
          </a:p>
        </p:txBody>
      </p:sp>
      <p:sp>
        <p:nvSpPr>
          <p:cNvPr id="10" name="Title 1">
            <a:extLst>
              <a:ext uri="{FF2B5EF4-FFF2-40B4-BE49-F238E27FC236}">
                <a16:creationId xmlns:a16="http://schemas.microsoft.com/office/drawing/2014/main" id="{0B15CB7C-68D4-BD48-A723-131DE8F5D495}"/>
              </a:ext>
            </a:extLst>
          </p:cNvPr>
          <p:cNvSpPr>
            <a:spLocks noGrp="1"/>
          </p:cNvSpPr>
          <p:nvPr>
            <p:ph type="title"/>
          </p:nvPr>
        </p:nvSpPr>
        <p:spPr>
          <a:xfrm>
            <a:off x="1524000" y="381000"/>
            <a:ext cx="7162800" cy="1028700"/>
          </a:xfrm>
        </p:spPr>
        <p:txBody>
          <a:bodyPr anchor="ctr" anchorCtr="0"/>
          <a:lstStyle>
            <a:lvl1pPr algn="l">
              <a:lnSpc>
                <a:spcPct val="90000"/>
              </a:lnSpc>
              <a:defRPr sz="3200" b="1">
                <a:solidFill>
                  <a:srgbClr val="4168B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810813359"/>
      </p:ext>
    </p:extLst>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9"/>
          <p:cNvSpPr>
            <a:spLocks noGrp="1"/>
          </p:cNvSpPr>
          <p:nvPr>
            <p:ph type="dt" sz="half" idx="10"/>
          </p:nvPr>
        </p:nvSpPr>
        <p:spPr>
          <a:xfrm>
            <a:off x="457200" y="6356350"/>
            <a:ext cx="2133600" cy="365125"/>
          </a:xfrm>
          <a:prstGeom prst="rect">
            <a:avLst/>
          </a:prstGeom>
        </p:spPr>
        <p:txBody>
          <a:bodyPr/>
          <a:lstStyle>
            <a:lvl1pPr>
              <a:defRPr/>
            </a:lvl1pPr>
          </a:lstStyle>
          <a:p>
            <a:pPr>
              <a:defRPr/>
            </a:pPr>
            <a:fld id="{DC14F02D-855D-4DDF-956F-3BCB8F9E1AA9}" type="datetime1">
              <a:rPr lang="en-US" smtClean="0"/>
              <a:t>12/22/2021</a:t>
            </a:fld>
            <a:endParaRPr lang="en-US" dirty="0"/>
          </a:p>
        </p:txBody>
      </p:sp>
      <p:sp>
        <p:nvSpPr>
          <p:cNvPr id="5" name="Slide Number Placeholder 17"/>
          <p:cNvSpPr>
            <a:spLocks noGrp="1"/>
          </p:cNvSpPr>
          <p:nvPr>
            <p:ph type="sldNum" sz="quarter" idx="12"/>
          </p:nvPr>
        </p:nvSpPr>
        <p:spPr>
          <a:xfrm>
            <a:off x="7924800" y="6356350"/>
            <a:ext cx="762000" cy="365125"/>
          </a:xfrm>
          <a:prstGeom prst="rect">
            <a:avLst/>
          </a:prstGeom>
        </p:spPr>
        <p:txBody>
          <a:bodyPr/>
          <a:lstStyle>
            <a:lvl1pPr>
              <a:defRPr/>
            </a:lvl1pPr>
          </a:lstStyle>
          <a:p>
            <a:fld id="{D6EE3C40-9A62-4644-B187-D928C3BB2C5F}" type="slidenum">
              <a:rPr lang="en-US" altLang="en-US"/>
              <a:pPr/>
              <a:t>‹#›</a:t>
            </a:fld>
            <a:endParaRPr lang="en-US" altLang="en-US" dirty="0"/>
          </a:p>
        </p:txBody>
      </p:sp>
      <p:sp>
        <p:nvSpPr>
          <p:cNvPr id="6" name="Title 1">
            <a:extLst>
              <a:ext uri="{FF2B5EF4-FFF2-40B4-BE49-F238E27FC236}">
                <a16:creationId xmlns:a16="http://schemas.microsoft.com/office/drawing/2014/main" id="{8D3CAF41-736C-E146-8DC7-71236D19E1DD}"/>
              </a:ext>
            </a:extLst>
          </p:cNvPr>
          <p:cNvSpPr>
            <a:spLocks noGrp="1"/>
          </p:cNvSpPr>
          <p:nvPr>
            <p:ph type="title"/>
          </p:nvPr>
        </p:nvSpPr>
        <p:spPr>
          <a:xfrm>
            <a:off x="1524000" y="381000"/>
            <a:ext cx="7162800" cy="1028700"/>
          </a:xfrm>
        </p:spPr>
        <p:txBody>
          <a:bodyPr anchor="ctr" anchorCtr="0"/>
          <a:lstStyle>
            <a:lvl1pPr algn="l">
              <a:lnSpc>
                <a:spcPct val="90000"/>
              </a:lnSpc>
              <a:defRPr sz="3200" b="1">
                <a:solidFill>
                  <a:srgbClr val="4168B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385439114"/>
      </p:ext>
    </p:extLst>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a:xfrm>
            <a:off x="457200" y="6356350"/>
            <a:ext cx="2133600" cy="365125"/>
          </a:xfrm>
          <a:prstGeom prst="rect">
            <a:avLst/>
          </a:prstGeom>
        </p:spPr>
        <p:txBody>
          <a:bodyPr/>
          <a:lstStyle>
            <a:lvl1pPr>
              <a:defRPr/>
            </a:lvl1pPr>
          </a:lstStyle>
          <a:p>
            <a:pPr>
              <a:defRPr/>
            </a:pPr>
            <a:fld id="{D25208B1-1212-4662-B4A7-432A9640D789}" type="datetime1">
              <a:rPr lang="en-US" smtClean="0"/>
              <a:t>12/22/2021</a:t>
            </a:fld>
            <a:endParaRPr lang="en-US" dirty="0"/>
          </a:p>
        </p:txBody>
      </p:sp>
      <p:sp>
        <p:nvSpPr>
          <p:cNvPr id="4" name="Slide Number Placeholder 17"/>
          <p:cNvSpPr>
            <a:spLocks noGrp="1"/>
          </p:cNvSpPr>
          <p:nvPr>
            <p:ph type="sldNum" sz="quarter" idx="12"/>
          </p:nvPr>
        </p:nvSpPr>
        <p:spPr>
          <a:xfrm>
            <a:off x="7924800" y="6356350"/>
            <a:ext cx="762000" cy="365125"/>
          </a:xfrm>
          <a:prstGeom prst="rect">
            <a:avLst/>
          </a:prstGeom>
        </p:spPr>
        <p:txBody>
          <a:bodyPr/>
          <a:lstStyle>
            <a:lvl1pPr>
              <a:defRPr/>
            </a:lvl1pPr>
          </a:lstStyle>
          <a:p>
            <a:fld id="{53CAEFA1-E1AB-4904-9D7E-395B3D3CC893}" type="slidenum">
              <a:rPr lang="en-US" altLang="en-US"/>
              <a:pPr/>
              <a:t>‹#›</a:t>
            </a:fld>
            <a:endParaRPr lang="en-US" altLang="en-US" dirty="0"/>
          </a:p>
        </p:txBody>
      </p:sp>
    </p:spTree>
    <p:extLst>
      <p:ext uri="{BB962C8B-B14F-4D97-AF65-F5344CB8AC3E}">
        <p14:creationId xmlns:p14="http://schemas.microsoft.com/office/powerpoint/2010/main" val="2363676195"/>
      </p:ext>
    </p:extLst>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082655A-D124-054D-ACB7-D10B40367681}"/>
              </a:ext>
            </a:extLst>
          </p:cNvPr>
          <p:cNvSpPr/>
          <p:nvPr userDrawn="1"/>
        </p:nvSpPr>
        <p:spPr>
          <a:xfrm>
            <a:off x="0" y="1676400"/>
            <a:ext cx="3429000" cy="4572000"/>
          </a:xfrm>
          <a:prstGeom prst="rect">
            <a:avLst/>
          </a:prstGeom>
          <a:solidFill>
            <a:srgbClr val="4168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2000" b="1">
                <a:solidFill>
                  <a:schemeClr val="bg1"/>
                </a:solidFill>
              </a:defRPr>
            </a:lvl1pPr>
            <a:lvl2pPr indent="0" algn="l">
              <a:buNone/>
              <a:defRPr sz="1200"/>
            </a:lvl2pPr>
            <a:lvl3pPr indent="0" algn="l">
              <a:buNone/>
              <a:defRPr sz="1000"/>
            </a:lvl3pPr>
            <a:lvl4pPr indent="0" algn="l">
              <a:buNone/>
              <a:defRPr sz="900"/>
            </a:lvl4pPr>
            <a:lvl5pPr indent="0" algn="l">
              <a:buNone/>
              <a:defRPr sz="900"/>
            </a:lvl5pPr>
          </a:lstStyle>
          <a:p>
            <a:pPr lvl="0"/>
            <a:r>
              <a:rPr lang="en-US" dirty="0"/>
              <a:t>Click to edit Master text styles</a:t>
            </a:r>
          </a:p>
        </p:txBody>
      </p:sp>
      <p:sp>
        <p:nvSpPr>
          <p:cNvPr id="4" name="Content Placeholder 3"/>
          <p:cNvSpPr>
            <a:spLocks noGrp="1"/>
          </p:cNvSpPr>
          <p:nvPr>
            <p:ph sz="half" idx="1"/>
          </p:nvPr>
        </p:nvSpPr>
        <p:spPr>
          <a:xfrm>
            <a:off x="3575053" y="1676400"/>
            <a:ext cx="5111751" cy="4572000"/>
          </a:xfrm>
        </p:spPr>
        <p:txBody>
          <a:bodyPr tIns="0"/>
          <a:lstStyle>
            <a:lvl1pPr>
              <a:defRPr sz="20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9"/>
          <p:cNvSpPr>
            <a:spLocks noGrp="1"/>
          </p:cNvSpPr>
          <p:nvPr>
            <p:ph type="dt" sz="half" idx="10"/>
          </p:nvPr>
        </p:nvSpPr>
        <p:spPr>
          <a:xfrm>
            <a:off x="457200" y="6356350"/>
            <a:ext cx="2133600" cy="365125"/>
          </a:xfrm>
          <a:prstGeom prst="rect">
            <a:avLst/>
          </a:prstGeom>
        </p:spPr>
        <p:txBody>
          <a:bodyPr/>
          <a:lstStyle>
            <a:lvl1pPr>
              <a:defRPr/>
            </a:lvl1pPr>
          </a:lstStyle>
          <a:p>
            <a:pPr>
              <a:defRPr/>
            </a:pPr>
            <a:fld id="{3485ADFC-601B-4F48-A3AE-925AD9AC9B01}" type="datetime1">
              <a:rPr lang="en-US" smtClean="0"/>
              <a:t>12/22/2021</a:t>
            </a:fld>
            <a:endParaRPr lang="en-US" dirty="0"/>
          </a:p>
        </p:txBody>
      </p:sp>
      <p:sp>
        <p:nvSpPr>
          <p:cNvPr id="7" name="Slide Number Placeholder 17"/>
          <p:cNvSpPr>
            <a:spLocks noGrp="1"/>
          </p:cNvSpPr>
          <p:nvPr>
            <p:ph type="sldNum" sz="quarter" idx="12"/>
          </p:nvPr>
        </p:nvSpPr>
        <p:spPr>
          <a:xfrm>
            <a:off x="7924800" y="6356350"/>
            <a:ext cx="762000" cy="365125"/>
          </a:xfrm>
          <a:prstGeom prst="rect">
            <a:avLst/>
          </a:prstGeom>
        </p:spPr>
        <p:txBody>
          <a:bodyPr/>
          <a:lstStyle>
            <a:lvl1pPr>
              <a:defRPr/>
            </a:lvl1pPr>
          </a:lstStyle>
          <a:p>
            <a:fld id="{BD3ADA60-7F15-485E-9727-B3F447D6F3C4}" type="slidenum">
              <a:rPr lang="en-US" altLang="en-US"/>
              <a:pPr/>
              <a:t>‹#›</a:t>
            </a:fld>
            <a:endParaRPr lang="en-US" altLang="en-US" dirty="0"/>
          </a:p>
        </p:txBody>
      </p:sp>
      <p:sp>
        <p:nvSpPr>
          <p:cNvPr id="8" name="Title 1">
            <a:extLst>
              <a:ext uri="{FF2B5EF4-FFF2-40B4-BE49-F238E27FC236}">
                <a16:creationId xmlns:a16="http://schemas.microsoft.com/office/drawing/2014/main" id="{0DD0A342-CE11-3C48-A09A-7A67532918D7}"/>
              </a:ext>
            </a:extLst>
          </p:cNvPr>
          <p:cNvSpPr>
            <a:spLocks noGrp="1"/>
          </p:cNvSpPr>
          <p:nvPr>
            <p:ph type="title"/>
          </p:nvPr>
        </p:nvSpPr>
        <p:spPr>
          <a:xfrm>
            <a:off x="1524000" y="381000"/>
            <a:ext cx="7162800" cy="1028700"/>
          </a:xfrm>
        </p:spPr>
        <p:txBody>
          <a:bodyPr anchor="ctr" anchorCtr="0"/>
          <a:lstStyle>
            <a:lvl1pPr algn="l">
              <a:lnSpc>
                <a:spcPct val="90000"/>
              </a:lnSpc>
              <a:defRPr sz="3200" b="1">
                <a:solidFill>
                  <a:srgbClr val="4168B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292433854"/>
      </p:ext>
    </p:extLst>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A1B4D95-4F07-8643-83F8-93EEA6F3E53B}"/>
              </a:ext>
            </a:extLst>
          </p:cNvPr>
          <p:cNvSpPr/>
          <p:nvPr userDrawn="1"/>
        </p:nvSpPr>
        <p:spPr>
          <a:xfrm>
            <a:off x="0" y="5077270"/>
            <a:ext cx="9144000" cy="1780730"/>
          </a:xfrm>
          <a:prstGeom prst="rect">
            <a:avLst/>
          </a:prstGeom>
          <a:solidFill>
            <a:srgbClr val="4168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a:off x="609600" y="1176999"/>
            <a:ext cx="2212848" cy="1582621"/>
          </a:xfrm>
        </p:spPr>
        <p:txBody>
          <a:bodyPr lIns="45720" rIns="45720" bIns="45720"/>
          <a:lstStyle>
            <a:lvl1pPr algn="l">
              <a:buNone/>
              <a:defRPr sz="2000" b="1">
                <a:solidFill>
                  <a:srgbClr val="4168B1"/>
                </a:solidFill>
              </a:defRPr>
            </a:lvl1pPr>
          </a:lstStyle>
          <a:p>
            <a:r>
              <a:rPr lang="en-US" dirty="0"/>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800"/>
            </a:lvl1pPr>
            <a:lvl2pPr>
              <a:defRPr sz="1200"/>
            </a:lvl2pPr>
            <a:lvl3pPr>
              <a:defRPr sz="1000"/>
            </a:lvl3pPr>
            <a:lvl4pPr>
              <a:defRPr sz="900"/>
            </a:lvl4pPr>
            <a:lvl5pPr>
              <a:defRPr sz="900"/>
            </a:lvl5pPr>
          </a:lstStyle>
          <a:p>
            <a:pPr lvl="0"/>
            <a:r>
              <a:rPr lang="en-US" dirty="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dirty="0"/>
              <a:t>Click icon to add picture</a:t>
            </a:r>
          </a:p>
        </p:txBody>
      </p:sp>
      <p:sp>
        <p:nvSpPr>
          <p:cNvPr id="9" name="Date Placeholder 4"/>
          <p:cNvSpPr>
            <a:spLocks noGrp="1"/>
          </p:cNvSpPr>
          <p:nvPr>
            <p:ph type="dt" sz="half" idx="10"/>
          </p:nvPr>
        </p:nvSpPr>
        <p:spPr>
          <a:xfrm>
            <a:off x="457200" y="6356350"/>
            <a:ext cx="2133600" cy="365125"/>
          </a:xfrm>
          <a:prstGeom prst="rect">
            <a:avLst/>
          </a:prstGeom>
        </p:spPr>
        <p:txBody>
          <a:bodyPr/>
          <a:lstStyle>
            <a:lvl1pPr>
              <a:defRPr>
                <a:solidFill>
                  <a:schemeClr val="bg1">
                    <a:lumMod val="75000"/>
                  </a:schemeClr>
                </a:solidFill>
              </a:defRPr>
            </a:lvl1pPr>
          </a:lstStyle>
          <a:p>
            <a:pPr>
              <a:defRPr/>
            </a:pPr>
            <a:fld id="{15865181-CAE8-42B1-84B7-040385826265}" type="datetime1">
              <a:rPr lang="en-US" smtClean="0"/>
              <a:pPr>
                <a:defRPr/>
              </a:pPr>
              <a:t>12/22/2021</a:t>
            </a:fld>
            <a:endParaRPr lang="en-US" dirty="0"/>
          </a:p>
        </p:txBody>
      </p:sp>
      <p:sp>
        <p:nvSpPr>
          <p:cNvPr id="11" name="Slide Number Placeholder 6"/>
          <p:cNvSpPr>
            <a:spLocks noGrp="1"/>
          </p:cNvSpPr>
          <p:nvPr>
            <p:ph type="sldNum" sz="quarter" idx="12"/>
          </p:nvPr>
        </p:nvSpPr>
        <p:spPr>
          <a:xfrm>
            <a:off x="8077200" y="6356350"/>
            <a:ext cx="609600" cy="365125"/>
          </a:xfrm>
          <a:prstGeom prst="rect">
            <a:avLst/>
          </a:prstGeom>
        </p:spPr>
        <p:txBody>
          <a:bodyPr/>
          <a:lstStyle>
            <a:lvl1pPr>
              <a:defRPr>
                <a:solidFill>
                  <a:schemeClr val="bg1">
                    <a:lumMod val="75000"/>
                  </a:schemeClr>
                </a:solidFill>
              </a:defRPr>
            </a:lvl1pPr>
          </a:lstStyle>
          <a:p>
            <a:fld id="{977222E7-8EB9-494B-A07B-8CA790D7D9E3}" type="slidenum">
              <a:rPr lang="en-US" altLang="en-US" smtClean="0"/>
              <a:pPr/>
              <a:t>‹#›</a:t>
            </a:fld>
            <a:endParaRPr lang="en-US" altLang="en-US" dirty="0"/>
          </a:p>
        </p:txBody>
      </p:sp>
    </p:spTree>
    <p:extLst>
      <p:ext uri="{BB962C8B-B14F-4D97-AF65-F5344CB8AC3E}">
        <p14:creationId xmlns:p14="http://schemas.microsoft.com/office/powerpoint/2010/main" val="538554297"/>
      </p:ext>
    </p:extLst>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85000">
              <a:srgbClr val="DBEDD9"/>
            </a:gs>
            <a:gs pos="99000">
              <a:srgbClr val="C7D8C6"/>
            </a:gs>
          </a:gsLst>
          <a:lin ang="5400000" scaled="1"/>
        </a:gradFill>
        <a:effectLst/>
      </p:bgPr>
    </p:bg>
    <p:spTree>
      <p:nvGrpSpPr>
        <p:cNvPr id="1" name=""/>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0C874B0E-3E55-3548-B98A-C4841614230F}"/>
              </a:ext>
            </a:extLst>
          </p:cNvPr>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228600" y="261643"/>
            <a:ext cx="1204642" cy="1204642"/>
          </a:xfrm>
          <a:prstGeom prst="rect">
            <a:avLst/>
          </a:prstGeom>
        </p:spPr>
      </p:pic>
      <p:sp>
        <p:nvSpPr>
          <p:cNvPr id="1028" name="Title Placeholder 8"/>
          <p:cNvSpPr>
            <a:spLocks noGrp="1"/>
          </p:cNvSpPr>
          <p:nvPr>
            <p:ph type="title"/>
          </p:nvPr>
        </p:nvSpPr>
        <p:spPr bwMode="auto">
          <a:xfrm>
            <a:off x="1600200" y="304800"/>
            <a:ext cx="7086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dirty="0"/>
              <a:t>Click to edit Master title style</a:t>
            </a:r>
          </a:p>
        </p:txBody>
      </p:sp>
      <p:sp>
        <p:nvSpPr>
          <p:cNvPr id="1029" name="Text Placeholder 29"/>
          <p:cNvSpPr>
            <a:spLocks noGrp="1"/>
          </p:cNvSpPr>
          <p:nvPr>
            <p:ph type="body" idx="1"/>
          </p:nvPr>
        </p:nvSpPr>
        <p:spPr bwMode="auto">
          <a:xfrm>
            <a:off x="457200" y="1828800"/>
            <a:ext cx="8229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3" name="Rectangle 2">
            <a:extLst>
              <a:ext uri="{FF2B5EF4-FFF2-40B4-BE49-F238E27FC236}">
                <a16:creationId xmlns:a16="http://schemas.microsoft.com/office/drawing/2014/main" id="{5940F5B2-64A1-C04D-BC90-2389330CFA66}"/>
              </a:ext>
            </a:extLst>
          </p:cNvPr>
          <p:cNvSpPr/>
          <p:nvPr userDrawn="1"/>
        </p:nvSpPr>
        <p:spPr>
          <a:xfrm>
            <a:off x="0" y="1"/>
            <a:ext cx="9144000" cy="152400"/>
          </a:xfrm>
          <a:prstGeom prst="rect">
            <a:avLst/>
          </a:prstGeom>
          <a:solidFill>
            <a:srgbClr val="4168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29">
            <a:extLst>
              <a:ext uri="{FF2B5EF4-FFF2-40B4-BE49-F238E27FC236}">
                <a16:creationId xmlns:a16="http://schemas.microsoft.com/office/drawing/2014/main" id="{8801E470-0A44-B44A-A6EB-D90A01A6B4D2}"/>
              </a:ext>
            </a:extLst>
          </p:cNvPr>
          <p:cNvSpPr>
            <a:spLocks noGrp="1"/>
          </p:cNvSpPr>
          <p:nvPr>
            <p:ph type="dt" sz="half" idx="2"/>
          </p:nvPr>
        </p:nvSpPr>
        <p:spPr>
          <a:xfrm>
            <a:off x="457200" y="6416675"/>
            <a:ext cx="2133600" cy="365125"/>
          </a:xfrm>
          <a:prstGeom prst="rect">
            <a:avLst/>
          </a:prstGeom>
        </p:spPr>
        <p:txBody>
          <a:bodyPr/>
          <a:lstStyle>
            <a:lvl1pPr>
              <a:defRPr sz="1200">
                <a:solidFill>
                  <a:schemeClr val="bg1">
                    <a:lumMod val="50000"/>
                  </a:schemeClr>
                </a:solidFill>
              </a:defRPr>
            </a:lvl1pPr>
          </a:lstStyle>
          <a:p>
            <a:pPr>
              <a:defRPr/>
            </a:pPr>
            <a:fld id="{4AFF4AFB-9E09-4B9D-A328-C6B515E77227}" type="datetime1">
              <a:rPr lang="en-US" smtClean="0"/>
              <a:pPr>
                <a:defRPr/>
              </a:pPr>
              <a:t>12/22/2021</a:t>
            </a:fld>
            <a:endParaRPr lang="en-US" dirty="0"/>
          </a:p>
        </p:txBody>
      </p:sp>
      <p:sp>
        <p:nvSpPr>
          <p:cNvPr id="8" name="Slide Number Placeholder 26">
            <a:extLst>
              <a:ext uri="{FF2B5EF4-FFF2-40B4-BE49-F238E27FC236}">
                <a16:creationId xmlns:a16="http://schemas.microsoft.com/office/drawing/2014/main" id="{3D652635-4488-E742-A264-D36E477D7B49}"/>
              </a:ext>
            </a:extLst>
          </p:cNvPr>
          <p:cNvSpPr>
            <a:spLocks noGrp="1"/>
          </p:cNvSpPr>
          <p:nvPr>
            <p:ph type="sldNum" sz="quarter" idx="4"/>
          </p:nvPr>
        </p:nvSpPr>
        <p:spPr>
          <a:xfrm>
            <a:off x="7924800" y="6416675"/>
            <a:ext cx="762000" cy="365125"/>
          </a:xfrm>
          <a:prstGeom prst="rect">
            <a:avLst/>
          </a:prstGeom>
        </p:spPr>
        <p:txBody>
          <a:bodyPr/>
          <a:lstStyle>
            <a:lvl1pPr>
              <a:defRPr sz="1200">
                <a:solidFill>
                  <a:schemeClr val="bg1">
                    <a:lumMod val="50000"/>
                  </a:schemeClr>
                </a:solidFill>
              </a:defRPr>
            </a:lvl1pPr>
          </a:lstStyle>
          <a:p>
            <a:fld id="{DCD56736-88A9-43F6-AF93-A8670C74BBBB}"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5475" r:id="rId1"/>
    <p:sldLayoutId id="2147485478" r:id="rId2"/>
    <p:sldLayoutId id="2147485467" r:id="rId3"/>
    <p:sldLayoutId id="2147485468" r:id="rId4"/>
    <p:sldLayoutId id="2147485469" r:id="rId5"/>
    <p:sldLayoutId id="2147485470" r:id="rId6"/>
    <p:sldLayoutId id="2147485471" r:id="rId7"/>
    <p:sldLayoutId id="2147485472" r:id="rId8"/>
    <p:sldLayoutId id="2147485477" r:id="rId9"/>
  </p:sldLayoutIdLst>
  <p:transition>
    <p:random/>
  </p:transition>
  <p:hf hdr="0" ftr="0" dt="0"/>
  <p:txStyles>
    <p:titleStyle>
      <a:lvl1pPr algn="l" rtl="0" eaLnBrk="0" fontAlgn="base" hangingPunct="0">
        <a:spcBef>
          <a:spcPct val="0"/>
        </a:spcBef>
        <a:spcAft>
          <a:spcPct val="0"/>
        </a:spcAft>
        <a:defRPr sz="3600" b="1" i="0" kern="1200">
          <a:solidFill>
            <a:srgbClr val="4168B1"/>
          </a:solidFill>
          <a:latin typeface="Arial" panose="020B0604020202020204" pitchFamily="34" charset="0"/>
          <a:ea typeface="+mj-ea"/>
          <a:cs typeface="Arial" panose="020B0604020202020204" pitchFamily="34" charset="0"/>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ts val="1200"/>
        </a:spcBef>
        <a:spcAft>
          <a:spcPct val="0"/>
        </a:spcAft>
        <a:buClr>
          <a:srgbClr val="089948"/>
        </a:buClr>
        <a:buSzPct val="95000"/>
        <a:buFont typeface="Wingdings 2" pitchFamily="18" charset="2"/>
        <a:buChar char=""/>
        <a:defRPr sz="2400" kern="1200">
          <a:solidFill>
            <a:schemeClr val="tx1"/>
          </a:solidFill>
          <a:latin typeface="Arial" panose="020B0604020202020204" pitchFamily="34" charset="0"/>
          <a:ea typeface="+mn-ea"/>
          <a:cs typeface="Arial" panose="020B0604020202020204" pitchFamily="34" charset="0"/>
        </a:defRPr>
      </a:lvl1pPr>
      <a:lvl2pPr marL="639763" indent="-246063" algn="l" rtl="0" eaLnBrk="0" fontAlgn="base" hangingPunct="0">
        <a:spcBef>
          <a:spcPts val="1200"/>
        </a:spcBef>
        <a:spcAft>
          <a:spcPct val="0"/>
        </a:spcAft>
        <a:buClr>
          <a:srgbClr val="089948"/>
        </a:buClr>
        <a:buSzPct val="85000"/>
        <a:buFont typeface="Courier New" panose="02070309020205020404" pitchFamily="49" charset="0"/>
        <a:buChar char="o"/>
        <a:defRPr sz="2400" kern="1200">
          <a:solidFill>
            <a:schemeClr val="tx1"/>
          </a:solidFill>
          <a:latin typeface="Arial" panose="020B0604020202020204" pitchFamily="34" charset="0"/>
          <a:ea typeface="+mn-ea"/>
          <a:cs typeface="Arial" panose="020B0604020202020204" pitchFamily="34" charset="0"/>
        </a:defRPr>
      </a:lvl2pPr>
      <a:lvl3pPr marL="914400" indent="-246063" algn="l" rtl="0" eaLnBrk="0" fontAlgn="base" hangingPunct="0">
        <a:spcBef>
          <a:spcPts val="1200"/>
        </a:spcBef>
        <a:spcAft>
          <a:spcPct val="0"/>
        </a:spcAft>
        <a:buClr>
          <a:srgbClr val="089948"/>
        </a:buClr>
        <a:buSzPct val="70000"/>
        <a:buFont typeface="Wingdings 2" pitchFamily="18" charset="2"/>
        <a:buChar char=""/>
        <a:defRPr sz="2400" kern="1200">
          <a:solidFill>
            <a:schemeClr val="tx1"/>
          </a:solidFill>
          <a:latin typeface="Arial" panose="020B0604020202020204" pitchFamily="34" charset="0"/>
          <a:ea typeface="+mn-ea"/>
          <a:cs typeface="Arial" panose="020B0604020202020204" pitchFamily="34" charset="0"/>
        </a:defRPr>
      </a:lvl3pPr>
      <a:lvl4pPr marL="1187450" indent="-209550" algn="l" rtl="0" eaLnBrk="0" fontAlgn="base" hangingPunct="0">
        <a:spcBef>
          <a:spcPts val="1200"/>
        </a:spcBef>
        <a:spcAft>
          <a:spcPct val="0"/>
        </a:spcAft>
        <a:buClr>
          <a:srgbClr val="089948"/>
        </a:buClr>
        <a:buSzPct val="65000"/>
        <a:buFont typeface="Wingdings 2" pitchFamily="18" charset="2"/>
        <a:buChar char=""/>
        <a:defRPr sz="2400" kern="1200">
          <a:solidFill>
            <a:schemeClr val="tx1"/>
          </a:solidFill>
          <a:latin typeface="Arial" panose="020B0604020202020204" pitchFamily="34" charset="0"/>
          <a:ea typeface="+mn-ea"/>
          <a:cs typeface="Arial" panose="020B0604020202020204" pitchFamily="34" charset="0"/>
        </a:defRPr>
      </a:lvl4pPr>
      <a:lvl5pPr marL="1462088" indent="-209550" algn="l" rtl="0" eaLnBrk="0" fontAlgn="base" hangingPunct="0">
        <a:spcBef>
          <a:spcPts val="1200"/>
        </a:spcBef>
        <a:spcAft>
          <a:spcPct val="0"/>
        </a:spcAft>
        <a:buClr>
          <a:srgbClr val="089948"/>
        </a:buClr>
        <a:buSzPct val="65000"/>
        <a:buFont typeface="Wingdings 2" pitchFamily="18" charset="2"/>
        <a:buChar char=""/>
        <a:defRPr sz="2400" kern="1200">
          <a:solidFill>
            <a:schemeClr val="tx1"/>
          </a:solidFill>
          <a:latin typeface="Arial" panose="020B0604020202020204" pitchFamily="34" charset="0"/>
          <a:ea typeface="+mn-ea"/>
          <a:cs typeface="Arial" panose="020B0604020202020204" pitchFamily="34" charset="0"/>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6FBFD95-F0B9-8146-9355-6DE9E317F389}"/>
              </a:ext>
            </a:extLst>
          </p:cNvPr>
          <p:cNvSpPr>
            <a:spLocks noGrp="1"/>
          </p:cNvSpPr>
          <p:nvPr>
            <p:ph type="ctrTitle"/>
          </p:nvPr>
        </p:nvSpPr>
        <p:spPr/>
        <p:txBody>
          <a:bodyPr>
            <a:normAutofit/>
          </a:bodyPr>
          <a:lstStyle/>
          <a:p>
            <a:r>
              <a:rPr lang="en-US" dirty="0"/>
              <a:t>Mental Health Resilience </a:t>
            </a:r>
            <a:br>
              <a:rPr lang="en-US" dirty="0"/>
            </a:br>
            <a:r>
              <a:rPr lang="en-US" dirty="0"/>
              <a:t>for EMS Practitioners</a:t>
            </a:r>
          </a:p>
        </p:txBody>
      </p:sp>
      <p:sp>
        <p:nvSpPr>
          <p:cNvPr id="4" name="Slide Number Placeholder 3">
            <a:extLst>
              <a:ext uri="{FF2B5EF4-FFF2-40B4-BE49-F238E27FC236}">
                <a16:creationId xmlns:a16="http://schemas.microsoft.com/office/drawing/2014/main" id="{FEDE1245-D609-B245-975E-696B90B97990}"/>
              </a:ext>
            </a:extLst>
          </p:cNvPr>
          <p:cNvSpPr>
            <a:spLocks noGrp="1"/>
          </p:cNvSpPr>
          <p:nvPr>
            <p:ph type="sldNum" sz="quarter" idx="12"/>
          </p:nvPr>
        </p:nvSpPr>
        <p:spPr/>
        <p:txBody>
          <a:bodyPr/>
          <a:lstStyle/>
          <a:p>
            <a:fld id="{DCD56736-88A9-43F6-AF93-A8670C74BBBB}" type="slidenum">
              <a:rPr lang="en-US" altLang="en-US" smtClean="0"/>
              <a:pPr/>
              <a:t>1</a:t>
            </a:fld>
            <a:endParaRPr lang="en-US" altLang="en-US" dirty="0"/>
          </a:p>
        </p:txBody>
      </p:sp>
    </p:spTree>
    <p:extLst>
      <p:ext uri="{BB962C8B-B14F-4D97-AF65-F5344CB8AC3E}">
        <p14:creationId xmlns:p14="http://schemas.microsoft.com/office/powerpoint/2010/main" val="3595616231"/>
      </p:ext>
    </p:extLst>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Situational Stressors</a:t>
            </a:r>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dirty="0"/>
              <a:t>What factors are beyond your control?</a:t>
            </a:r>
          </a:p>
          <a:p>
            <a:pPr marL="365760" indent="-365760">
              <a:buSzPct val="100000"/>
              <a:buFont typeface="Arial" panose="020B0604020202020204" pitchFamily="34" charset="0"/>
              <a:buChar char="•"/>
            </a:pPr>
            <a:r>
              <a:rPr lang="en-US" dirty="0"/>
              <a:t>What have you seen that has shown how people can be cruel or neglectful?</a:t>
            </a:r>
          </a:p>
          <a:p>
            <a:pPr marL="365760" indent="-365760">
              <a:buSzPct val="100000"/>
              <a:buFont typeface="Arial" panose="020B0604020202020204" pitchFamily="34" charset="0"/>
              <a:buChar char="•"/>
            </a:pPr>
            <a:r>
              <a:rPr lang="en-US" dirty="0"/>
              <a:t>When has it been difficult for you to deal with patients’ friends and family members?</a:t>
            </a:r>
          </a:p>
          <a:p>
            <a:pPr marL="365760" indent="-365760">
              <a:buSzPct val="100000"/>
              <a:buFont typeface="Arial" panose="020B0604020202020204" pitchFamily="34" charset="0"/>
              <a:buChar char="•"/>
            </a:pPr>
            <a:r>
              <a:rPr lang="en-US" dirty="0"/>
              <a:t>Have you been in situations where the scene has not been safe?</a:t>
            </a:r>
          </a:p>
          <a:p>
            <a:pPr marL="365760" indent="-365760">
              <a:buSzPct val="100000"/>
              <a:buFont typeface="Arial" panose="020B0604020202020204" pitchFamily="34" charset="0"/>
              <a:buChar char="•"/>
            </a:pPr>
            <a:r>
              <a:rPr lang="en-US" dirty="0"/>
              <a:t>Has a patient’s outcome affected you?</a:t>
            </a:r>
          </a:p>
        </p:txBody>
      </p:sp>
    </p:spTree>
    <p:extLst>
      <p:ext uri="{BB962C8B-B14F-4D97-AF65-F5344CB8AC3E}">
        <p14:creationId xmlns:p14="http://schemas.microsoft.com/office/powerpoint/2010/main" val="1998214628"/>
      </p:ext>
    </p:extLst>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EMS System Stressors </a:t>
            </a:r>
            <a:r>
              <a:rPr lang="en-US" sz="2400" dirty="0"/>
              <a:t>(1 of 2)</a:t>
            </a:r>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dirty="0"/>
              <a:t>How the call was relayed/treated, for example:</a:t>
            </a:r>
          </a:p>
          <a:p>
            <a:pPr marL="731520" lvl="1" indent="-365760">
              <a:buSzPct val="100000"/>
              <a:buFont typeface="Arial" panose="020B0604020202020204" pitchFamily="34" charset="0"/>
              <a:buChar char="•"/>
            </a:pPr>
            <a:r>
              <a:rPr lang="en-US" dirty="0"/>
              <a:t>Wrong address</a:t>
            </a:r>
          </a:p>
          <a:p>
            <a:pPr marL="731520" lvl="1" indent="-365760">
              <a:buSzPct val="100000"/>
              <a:buFont typeface="Arial" panose="020B0604020202020204" pitchFamily="34" charset="0"/>
              <a:buChar char="•"/>
            </a:pPr>
            <a:r>
              <a:rPr lang="en-US" dirty="0"/>
              <a:t>System rules prevented efficient patient care</a:t>
            </a:r>
          </a:p>
          <a:p>
            <a:pPr marL="365760" indent="-365760">
              <a:buSzPct val="100000"/>
              <a:buFont typeface="Arial" panose="020B0604020202020204" pitchFamily="34" charset="0"/>
              <a:buChar char="•"/>
            </a:pPr>
            <a:r>
              <a:rPr lang="en-US" dirty="0"/>
              <a:t>Supervisor’s reaction, for example:</a:t>
            </a:r>
          </a:p>
          <a:p>
            <a:pPr marL="731520" lvl="1" indent="-365760">
              <a:buSzPct val="100000"/>
              <a:buFont typeface="Arial" panose="020B0604020202020204" pitchFamily="34" charset="0"/>
              <a:buChar char="•"/>
            </a:pPr>
            <a:r>
              <a:rPr lang="en-US" dirty="0"/>
              <a:t>Criticized for time at scene</a:t>
            </a:r>
          </a:p>
          <a:p>
            <a:pPr marL="731520" lvl="1" indent="-365760">
              <a:buSzPct val="100000"/>
              <a:buFont typeface="Arial" panose="020B0604020202020204" pitchFamily="34" charset="0"/>
              <a:buChar char="•"/>
            </a:pPr>
            <a:r>
              <a:rPr lang="en-US" dirty="0"/>
              <a:t>Criticized for patient care decisions or hospital choice</a:t>
            </a:r>
          </a:p>
        </p:txBody>
      </p:sp>
    </p:spTree>
    <p:extLst>
      <p:ext uri="{BB962C8B-B14F-4D97-AF65-F5344CB8AC3E}">
        <p14:creationId xmlns:p14="http://schemas.microsoft.com/office/powerpoint/2010/main" val="2478794180"/>
      </p:ext>
    </p:extLst>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EMS System Stressors </a:t>
            </a:r>
            <a:r>
              <a:rPr lang="en-US" sz="2400" dirty="0"/>
              <a:t>(2 of 2)</a:t>
            </a:r>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dirty="0"/>
              <a:t>Post incident problems, such as:</a:t>
            </a:r>
          </a:p>
          <a:p>
            <a:pPr marL="731520" lvl="1" indent="-365760">
              <a:buSzPct val="100000"/>
              <a:buFont typeface="Arial" panose="020B0604020202020204" pitchFamily="34" charset="0"/>
              <a:buChar char="•"/>
            </a:pPr>
            <a:r>
              <a:rPr lang="en-US" dirty="0"/>
              <a:t>No downtime before next call</a:t>
            </a:r>
          </a:p>
          <a:p>
            <a:pPr marL="731520" lvl="1" indent="-365760">
              <a:buSzPct val="100000"/>
              <a:buFont typeface="Arial" panose="020B0604020202020204" pitchFamily="34" charset="0"/>
              <a:buChar char="•"/>
            </a:pPr>
            <a:r>
              <a:rPr lang="en-US" dirty="0"/>
              <a:t>No time to write up incident</a:t>
            </a:r>
          </a:p>
          <a:p>
            <a:pPr marL="365760" indent="-365760">
              <a:buSzPct val="100000"/>
              <a:buFont typeface="Arial" panose="020B0604020202020204" pitchFamily="34" charset="0"/>
              <a:buChar char="•"/>
            </a:pPr>
            <a:r>
              <a:rPr lang="en-US" dirty="0"/>
              <a:t>Reactions of peers, such as:</a:t>
            </a:r>
          </a:p>
          <a:p>
            <a:pPr marL="731520" lvl="1" indent="-365760">
              <a:buSzPct val="100000"/>
              <a:buFont typeface="Arial" panose="020B0604020202020204" pitchFamily="34" charset="0"/>
              <a:buChar char="•"/>
            </a:pPr>
            <a:r>
              <a:rPr lang="en-US" dirty="0"/>
              <a:t>Dismissive of reactions to the incident</a:t>
            </a:r>
          </a:p>
          <a:p>
            <a:pPr marL="731520" lvl="1" indent="-365760">
              <a:buSzPct val="100000"/>
              <a:buFont typeface="Arial" panose="020B0604020202020204" pitchFamily="34" charset="0"/>
              <a:buChar char="•"/>
            </a:pPr>
            <a:r>
              <a:rPr lang="en-US" dirty="0"/>
              <a:t>“It’s part of the job.”</a:t>
            </a:r>
          </a:p>
          <a:p>
            <a:pPr marL="731520" lvl="1" indent="-365760">
              <a:buSzPct val="100000"/>
              <a:buFont typeface="Arial" panose="020B0604020202020204" pitchFamily="34" charset="0"/>
              <a:buChar char="•"/>
            </a:pPr>
            <a:r>
              <a:rPr lang="en-US" dirty="0"/>
              <a:t>“You should be able to handle it.”</a:t>
            </a:r>
          </a:p>
          <a:p>
            <a:pPr marL="0" indent="0">
              <a:buNone/>
            </a:pPr>
            <a:r>
              <a:rPr lang="en-US" dirty="0"/>
              <a:t>What other EMS system stressors have you encountered?</a:t>
            </a:r>
          </a:p>
        </p:txBody>
      </p:sp>
    </p:spTree>
    <p:extLst>
      <p:ext uri="{BB962C8B-B14F-4D97-AF65-F5344CB8AC3E}">
        <p14:creationId xmlns:p14="http://schemas.microsoft.com/office/powerpoint/2010/main" val="161062946"/>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Personal Stressors</a:t>
            </a:r>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dirty="0"/>
              <a:t>What painful emotions have you felt during a call?</a:t>
            </a:r>
          </a:p>
          <a:p>
            <a:pPr marL="365760" indent="-365760">
              <a:buSzPct val="100000"/>
              <a:buFont typeface="Arial" panose="020B0604020202020204" pitchFamily="34" charset="0"/>
              <a:buChar char="•"/>
            </a:pPr>
            <a:r>
              <a:rPr lang="en-US" dirty="0"/>
              <a:t>Have you ever felt unappreciated by your employer? </a:t>
            </a:r>
          </a:p>
          <a:p>
            <a:pPr marL="731520" lvl="1" indent="-365760">
              <a:buSzPct val="100000"/>
              <a:buFont typeface="Arial" panose="020B0604020202020204" pitchFamily="34" charset="0"/>
              <a:buChar char="•"/>
            </a:pPr>
            <a:r>
              <a:rPr lang="en-US" dirty="0"/>
              <a:t>The patient’s family? </a:t>
            </a:r>
          </a:p>
          <a:p>
            <a:pPr marL="731520" lvl="1" indent="-365760">
              <a:buSzPct val="100000"/>
              <a:buFont typeface="Arial" panose="020B0604020202020204" pitchFamily="34" charset="0"/>
              <a:buChar char="•"/>
            </a:pPr>
            <a:r>
              <a:rPr lang="en-US" dirty="0"/>
              <a:t>Hospital personnel? </a:t>
            </a:r>
          </a:p>
          <a:p>
            <a:pPr marL="731520" lvl="1" indent="-365760">
              <a:buSzPct val="100000"/>
              <a:buFont typeface="Arial" panose="020B0604020202020204" pitchFamily="34" charset="0"/>
              <a:buChar char="•"/>
            </a:pPr>
            <a:r>
              <a:rPr lang="en-US" dirty="0"/>
              <a:t>Colleagues? </a:t>
            </a:r>
          </a:p>
          <a:p>
            <a:pPr marL="731520" lvl="1" indent="-365760">
              <a:buSzPct val="100000"/>
              <a:buFont typeface="Arial" panose="020B0604020202020204" pitchFamily="34" charset="0"/>
              <a:buChar char="•"/>
            </a:pPr>
            <a:r>
              <a:rPr lang="en-US" dirty="0"/>
              <a:t>Anybody else?</a:t>
            </a:r>
          </a:p>
          <a:p>
            <a:pPr marL="365760" indent="-365760">
              <a:buSzPct val="100000"/>
              <a:buFont typeface="Arial" panose="020B0604020202020204" pitchFamily="34" charset="0"/>
              <a:buChar char="•"/>
            </a:pPr>
            <a:r>
              <a:rPr lang="en-US" dirty="0"/>
              <a:t>What kind of stress have you had in your personal life?</a:t>
            </a:r>
            <a:endParaRPr lang="en-US" b="1" dirty="0"/>
          </a:p>
        </p:txBody>
      </p:sp>
    </p:spTree>
    <p:extLst>
      <p:ext uri="{BB962C8B-B14F-4D97-AF65-F5344CB8AC3E}">
        <p14:creationId xmlns:p14="http://schemas.microsoft.com/office/powerpoint/2010/main" val="396579549"/>
      </p:ext>
    </p:extLst>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Minimize the Effects of </a:t>
            </a:r>
            <a:br>
              <a:rPr lang="en-US" dirty="0"/>
            </a:br>
            <a:r>
              <a:rPr lang="en-US" dirty="0"/>
              <a:t>Critical Incidents </a:t>
            </a:r>
            <a:endParaRPr lang="en-US" sz="2400" dirty="0"/>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dirty="0"/>
              <a:t>EMS practitioners</a:t>
            </a:r>
          </a:p>
          <a:p>
            <a:pPr marL="731520" lvl="1" indent="-365760">
              <a:buSzPct val="100000"/>
              <a:buFont typeface="Arial" panose="020B0604020202020204" pitchFamily="34" charset="0"/>
              <a:buChar char="•"/>
            </a:pPr>
            <a:r>
              <a:rPr lang="en-US" dirty="0"/>
              <a:t>Should request post-incident downtime.</a:t>
            </a:r>
          </a:p>
          <a:p>
            <a:pPr marL="731520" lvl="1" indent="-365760">
              <a:buSzPct val="100000"/>
              <a:buFont typeface="Arial" panose="020B0604020202020204" pitchFamily="34" charset="0"/>
              <a:buChar char="•"/>
            </a:pPr>
            <a:r>
              <a:rPr lang="en-US" dirty="0"/>
              <a:t>It is recommended that downtime be for at least an hour but not longer than a day.</a:t>
            </a:r>
          </a:p>
          <a:p>
            <a:pPr marL="365760" indent="-365760">
              <a:buSzPct val="100000"/>
              <a:buFont typeface="Arial" panose="020B0604020202020204" pitchFamily="34" charset="0"/>
              <a:buChar char="•"/>
            </a:pPr>
            <a:r>
              <a:rPr lang="en-US" dirty="0"/>
              <a:t>EMS supervisors</a:t>
            </a:r>
          </a:p>
          <a:p>
            <a:pPr marL="731520" lvl="1" indent="-365760">
              <a:buSzPct val="100000"/>
              <a:buFont typeface="Arial" panose="020B0604020202020204" pitchFamily="34" charset="0"/>
              <a:buChar char="•"/>
            </a:pPr>
            <a:r>
              <a:rPr lang="en-US" dirty="0"/>
              <a:t>Should be aware that practitioners may need time after a difficult call to allow their systems to recalibrate.</a:t>
            </a:r>
          </a:p>
          <a:p>
            <a:pPr marL="731520" lvl="1" indent="-365760">
              <a:buSzPct val="100000"/>
              <a:buFont typeface="Arial" panose="020B0604020202020204" pitchFamily="34" charset="0"/>
              <a:buChar char="•"/>
            </a:pPr>
            <a:r>
              <a:rPr lang="en-US" dirty="0"/>
              <a:t>Should encourage EMS practitioners to request downtime.</a:t>
            </a:r>
          </a:p>
        </p:txBody>
      </p:sp>
    </p:spTree>
    <p:extLst>
      <p:ext uri="{BB962C8B-B14F-4D97-AF65-F5344CB8AC3E}">
        <p14:creationId xmlns:p14="http://schemas.microsoft.com/office/powerpoint/2010/main" val="2120802384"/>
      </p:ext>
    </p:extLst>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1B99F2-2EA1-5B4D-974E-34E717318685}"/>
              </a:ext>
            </a:extLst>
          </p:cNvPr>
          <p:cNvSpPr>
            <a:spLocks noGrp="1"/>
          </p:cNvSpPr>
          <p:nvPr>
            <p:ph type="title"/>
          </p:nvPr>
        </p:nvSpPr>
        <p:spPr/>
        <p:txBody>
          <a:bodyPr/>
          <a:lstStyle/>
          <a:p>
            <a:r>
              <a:rPr lang="en-US" dirty="0"/>
              <a:t>Minimize the Effects of </a:t>
            </a:r>
            <a:br>
              <a:rPr lang="en-US" dirty="0"/>
            </a:br>
            <a:r>
              <a:rPr lang="en-US" dirty="0"/>
              <a:t>Critical Incidents</a:t>
            </a:r>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dirty="0"/>
              <a:t>Agencies</a:t>
            </a:r>
          </a:p>
          <a:p>
            <a:pPr marL="731520" lvl="1" indent="-365760">
              <a:buSzPct val="100000"/>
              <a:buFont typeface="Arial" panose="020B0604020202020204" pitchFamily="34" charset="0"/>
              <a:buChar char="•"/>
            </a:pPr>
            <a:r>
              <a:rPr lang="en-US" dirty="0"/>
              <a:t>Policies need to be in place just as they would be for a needlestick or other on-the-job injury.</a:t>
            </a:r>
          </a:p>
        </p:txBody>
      </p:sp>
    </p:spTree>
    <p:extLst>
      <p:ext uri="{BB962C8B-B14F-4D97-AF65-F5344CB8AC3E}">
        <p14:creationId xmlns:p14="http://schemas.microsoft.com/office/powerpoint/2010/main" val="2941599588"/>
      </p:ext>
    </p:extLst>
  </p:cSld>
  <p:clrMapOvr>
    <a:masterClrMapping/>
  </p:clrMapOvr>
  <p:transition>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CFC51E-D92C-5D4F-B0D2-909B0D2B13C2}"/>
              </a:ext>
            </a:extLst>
          </p:cNvPr>
          <p:cNvSpPr>
            <a:spLocks noGrp="1"/>
          </p:cNvSpPr>
          <p:nvPr>
            <p:ph type="title"/>
          </p:nvPr>
        </p:nvSpPr>
        <p:spPr/>
        <p:txBody>
          <a:bodyPr/>
          <a:lstStyle/>
          <a:p>
            <a:r>
              <a:rPr lang="en-US" dirty="0"/>
              <a:t>Minimize the Effects of </a:t>
            </a:r>
            <a:br>
              <a:rPr lang="en-US" dirty="0"/>
            </a:br>
            <a:r>
              <a:rPr lang="en-US" dirty="0"/>
              <a:t>Critical Incidents </a:t>
            </a:r>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dirty="0"/>
              <a:t>EMS practitioners should have the opportunity to talk about what happened and their reactions to it.</a:t>
            </a:r>
          </a:p>
          <a:p>
            <a:pPr marL="365760" indent="-365760">
              <a:buSzPct val="100000"/>
              <a:buFont typeface="Arial" panose="020B0604020202020204" pitchFamily="34" charset="0"/>
              <a:buChar char="•"/>
            </a:pPr>
            <a:r>
              <a:rPr lang="en-US" dirty="0"/>
              <a:t>Not everyone needs to talk about the details of a difficult call.</a:t>
            </a:r>
          </a:p>
        </p:txBody>
      </p:sp>
    </p:spTree>
    <p:extLst>
      <p:ext uri="{BB962C8B-B14F-4D97-AF65-F5344CB8AC3E}">
        <p14:creationId xmlns:p14="http://schemas.microsoft.com/office/powerpoint/2010/main" val="3943777897"/>
      </p:ext>
    </p:extLst>
  </p:cSld>
  <p:clrMapOvr>
    <a:masterClrMapping/>
  </p:clrMapOvr>
  <p:transition>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Increasing Resilience</a:t>
            </a:r>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altLang="en-US" dirty="0"/>
              <a:t>Lifestyle changes may help to manage stress, such as:</a:t>
            </a:r>
          </a:p>
          <a:p>
            <a:pPr marL="731520" lvl="1" indent="-365760">
              <a:buSzPct val="100000"/>
              <a:buFont typeface="Arial" panose="020B0604020202020204" pitchFamily="34" charset="0"/>
              <a:buChar char="•"/>
            </a:pPr>
            <a:r>
              <a:rPr lang="en-US" altLang="en-US" dirty="0"/>
              <a:t>Improving your diet</a:t>
            </a:r>
          </a:p>
          <a:p>
            <a:pPr marL="731520" lvl="1" indent="-365760">
              <a:buSzPct val="100000"/>
              <a:buFont typeface="Arial" panose="020B0604020202020204" pitchFamily="34" charset="0"/>
              <a:buChar char="•"/>
            </a:pPr>
            <a:r>
              <a:rPr lang="en-US" altLang="en-US" dirty="0"/>
              <a:t>Exercising</a:t>
            </a:r>
            <a:endParaRPr lang="en-US" altLang="en-US" i="1" dirty="0"/>
          </a:p>
          <a:p>
            <a:pPr marL="731520" lvl="1" indent="-365760">
              <a:buSzPct val="100000"/>
              <a:buFont typeface="Arial" panose="020B0604020202020204" pitchFamily="34" charset="0"/>
              <a:buChar char="•"/>
            </a:pPr>
            <a:r>
              <a:rPr lang="en-US" altLang="en-US" dirty="0"/>
              <a:t>Practicing relaxation techniques</a:t>
            </a:r>
          </a:p>
          <a:p>
            <a:pPr marL="731520" lvl="1" indent="-365760">
              <a:buSzPct val="100000"/>
              <a:buFont typeface="Arial" panose="020B0604020202020204" pitchFamily="34" charset="0"/>
              <a:buChar char="•"/>
            </a:pPr>
            <a:r>
              <a:rPr lang="en-US" altLang="en-US" dirty="0"/>
              <a:t>Balancing work, recreation, family, and health</a:t>
            </a:r>
          </a:p>
        </p:txBody>
      </p:sp>
    </p:spTree>
    <p:extLst>
      <p:ext uri="{BB962C8B-B14F-4D97-AF65-F5344CB8AC3E}">
        <p14:creationId xmlns:p14="http://schemas.microsoft.com/office/powerpoint/2010/main" val="2185892123"/>
      </p:ext>
    </p:extLst>
  </p:cSld>
  <p:clrMapOvr>
    <a:masterClrMapping/>
  </p:clrMapOvr>
  <p:transition>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Stress Management Strategies</a:t>
            </a:r>
            <a:endParaRPr lang="en-US" sz="2800" dirty="0"/>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dirty="0"/>
              <a:t>Work on having a cooperative and supportive relationship with your partner and others on the ambulance.</a:t>
            </a:r>
          </a:p>
          <a:p>
            <a:pPr marL="365760" indent="-365760">
              <a:buSzPct val="100000"/>
              <a:buFont typeface="Arial" panose="020B0604020202020204" pitchFamily="34" charset="0"/>
              <a:buChar char="•"/>
            </a:pPr>
            <a:r>
              <a:rPr lang="en-US" dirty="0"/>
              <a:t>Get help if you are having conflicts with your partner. Speak to colleagues or reach out to a professional for help working on these relationships.</a:t>
            </a:r>
          </a:p>
        </p:txBody>
      </p:sp>
    </p:spTree>
    <p:extLst>
      <p:ext uri="{BB962C8B-B14F-4D97-AF65-F5344CB8AC3E}">
        <p14:creationId xmlns:p14="http://schemas.microsoft.com/office/powerpoint/2010/main" val="2338911307"/>
      </p:ext>
    </p:extLst>
  </p:cSld>
  <p:clrMapOvr>
    <a:masterClrMapping/>
  </p:clrMapOvr>
  <p:transition>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Posttraumatic Growth</a:t>
            </a:r>
            <a:endParaRPr lang="en-US" sz="2400" dirty="0"/>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dirty="0"/>
              <a:t>Posttraumatic growth refers to the positive changes in people who have been affected by traumatic stress.</a:t>
            </a:r>
          </a:p>
          <a:p>
            <a:pPr marL="365760" indent="-365760">
              <a:buSzPct val="100000"/>
              <a:buFont typeface="Arial" panose="020B0604020202020204" pitchFamily="34" charset="0"/>
              <a:buChar char="•"/>
            </a:pPr>
            <a:r>
              <a:rPr lang="en-US" dirty="0"/>
              <a:t>Many people who have witnessed or experienced traumatic events report that they feel more connected to others, have a growing sense of their spiritual lives, and find deeper meaning in their pursuits despite having posttraumatic stress symptoms. </a:t>
            </a:r>
          </a:p>
          <a:p>
            <a:pPr marL="365760" indent="-365760">
              <a:buSzPct val="100000"/>
              <a:buFont typeface="Arial" panose="020B0604020202020204" pitchFamily="34" charset="0"/>
              <a:buChar char="•"/>
            </a:pPr>
            <a:r>
              <a:rPr lang="en-US" dirty="0"/>
              <a:t>Identifying and appreciating these changes in oneself may help to lower stress.</a:t>
            </a:r>
          </a:p>
        </p:txBody>
      </p:sp>
    </p:spTree>
    <p:extLst>
      <p:ext uri="{BB962C8B-B14F-4D97-AF65-F5344CB8AC3E}">
        <p14:creationId xmlns:p14="http://schemas.microsoft.com/office/powerpoint/2010/main" val="2732642258"/>
      </p:ext>
    </p:extLst>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Will Discuss</a:t>
            </a:r>
          </a:p>
        </p:txBody>
      </p:sp>
      <p:sp>
        <p:nvSpPr>
          <p:cNvPr id="3" name="Content Placeholder 2"/>
          <p:cNvSpPr>
            <a:spLocks noGrp="1"/>
          </p:cNvSpPr>
          <p:nvPr>
            <p:ph idx="1"/>
          </p:nvPr>
        </p:nvSpPr>
        <p:spPr/>
        <p:txBody>
          <a:bodyPr/>
          <a:lstStyle/>
          <a:p>
            <a:pPr marL="731520" indent="-365760"/>
            <a:r>
              <a:rPr lang="en-US" dirty="0"/>
              <a:t>The increased risks for stress to EMS practitioners due to the environment in which they work. </a:t>
            </a:r>
          </a:p>
          <a:p>
            <a:pPr marL="731520" indent="-365760">
              <a:spcBef>
                <a:spcPts val="600"/>
              </a:spcBef>
              <a:spcAft>
                <a:spcPts val="600"/>
              </a:spcAft>
              <a:buSzPct val="85000"/>
            </a:pPr>
            <a:r>
              <a:rPr lang="en-US" dirty="0"/>
              <a:t>The common stressors for EMS practitioners and strategies for managing those stressors.  </a:t>
            </a:r>
          </a:p>
          <a:p>
            <a:pPr marL="731520" indent="-365760">
              <a:spcBef>
                <a:spcPts val="600"/>
              </a:spcBef>
              <a:spcAft>
                <a:spcPts val="600"/>
              </a:spcAft>
              <a:buSzPct val="85000"/>
            </a:pPr>
            <a:r>
              <a:rPr lang="en-US" dirty="0"/>
              <a:t>The signs indicating that an EMS practitioner’s psychological stress requires action.</a:t>
            </a:r>
          </a:p>
          <a:p>
            <a:pPr marL="731520" indent="-365760">
              <a:spcBef>
                <a:spcPts val="600"/>
              </a:spcBef>
              <a:spcAft>
                <a:spcPts val="600"/>
              </a:spcAft>
              <a:buSzPct val="85000"/>
            </a:pPr>
            <a:endParaRPr lang="en-US" sz="2400" dirty="0"/>
          </a:p>
        </p:txBody>
      </p:sp>
    </p:spTree>
    <p:extLst>
      <p:ext uri="{BB962C8B-B14F-4D97-AF65-F5344CB8AC3E}">
        <p14:creationId xmlns:p14="http://schemas.microsoft.com/office/powerpoint/2010/main" val="1392267896"/>
      </p:ext>
    </p:extLst>
  </p:cSld>
  <p:clrMapOvr>
    <a:masterClrMapping/>
  </p:clrMapOvr>
  <p:transition>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US" dirty="0"/>
              <a:t>Posttraumatic Growth</a:t>
            </a:r>
            <a:endParaRPr lang="en-US" sz="2800" dirty="0"/>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dirty="0"/>
              <a:t>People may grow stronger if they are able to tie a positive response to the event. Examples include:</a:t>
            </a:r>
          </a:p>
          <a:p>
            <a:pPr marL="731520" lvl="1" indent="-365760">
              <a:buSzPct val="100000"/>
              <a:buFont typeface="Arial" panose="020B0604020202020204" pitchFamily="34" charset="0"/>
              <a:buChar char="•"/>
            </a:pPr>
            <a:r>
              <a:rPr lang="en-US" dirty="0"/>
              <a:t>Creating a memorial for those in a traumatic event</a:t>
            </a:r>
          </a:p>
          <a:p>
            <a:pPr marL="731520" lvl="1" indent="-365760">
              <a:buSzPct val="100000"/>
              <a:buFont typeface="Arial" panose="020B0604020202020204" pitchFamily="34" charset="0"/>
              <a:buChar char="•"/>
            </a:pPr>
            <a:r>
              <a:rPr lang="en-US" dirty="0"/>
              <a:t>Creating an injury prevention program</a:t>
            </a:r>
          </a:p>
          <a:p>
            <a:pPr marL="731520" lvl="1" indent="-365760">
              <a:buSzPct val="100000"/>
              <a:buFont typeface="Arial" panose="020B0604020202020204" pitchFamily="34" charset="0"/>
              <a:buChar char="•"/>
            </a:pPr>
            <a:r>
              <a:rPr lang="en-US" dirty="0"/>
              <a:t>Seeking spiritual support</a:t>
            </a:r>
          </a:p>
          <a:p>
            <a:pPr marL="731520" lvl="1" indent="-365760">
              <a:buSzPct val="100000"/>
              <a:buFont typeface="Arial" panose="020B0604020202020204" pitchFamily="34" charset="0"/>
              <a:buChar char="•"/>
            </a:pPr>
            <a:r>
              <a:rPr lang="en-US" dirty="0"/>
              <a:t>Raising money to support those harmed by the traumatic event</a:t>
            </a:r>
          </a:p>
        </p:txBody>
      </p:sp>
    </p:spTree>
    <p:extLst>
      <p:ext uri="{BB962C8B-B14F-4D97-AF65-F5344CB8AC3E}">
        <p14:creationId xmlns:p14="http://schemas.microsoft.com/office/powerpoint/2010/main" val="3638541206"/>
      </p:ext>
    </p:extLst>
  </p:cSld>
  <p:clrMapOvr>
    <a:masterClrMapping/>
  </p:clrMapOvr>
  <p:transition>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800664"/>
            <a:ext cx="7851648" cy="866336"/>
          </a:xfrm>
        </p:spPr>
        <p:txBody>
          <a:bodyPr/>
          <a:lstStyle/>
          <a:p>
            <a:r>
              <a:rPr lang="en-US" dirty="0"/>
              <a:t>Remember</a:t>
            </a:r>
          </a:p>
        </p:txBody>
      </p:sp>
      <p:sp>
        <p:nvSpPr>
          <p:cNvPr id="3" name="Content Placeholder 2"/>
          <p:cNvSpPr>
            <a:spLocks noGrp="1"/>
          </p:cNvSpPr>
          <p:nvPr>
            <p:ph type="subTitle" idx="1"/>
          </p:nvPr>
        </p:nvSpPr>
        <p:spPr>
          <a:xfrm>
            <a:off x="533400" y="2819400"/>
            <a:ext cx="7854696" cy="1752600"/>
          </a:xfrm>
        </p:spPr>
        <p:txBody>
          <a:bodyPr/>
          <a:lstStyle/>
          <a:p>
            <a:pPr marL="365760" indent="-365760">
              <a:buSzPct val="100000"/>
              <a:buFont typeface="Arial" panose="020B0604020202020204" pitchFamily="34" charset="0"/>
              <a:buChar char="•"/>
            </a:pPr>
            <a:r>
              <a:rPr lang="en-US" sz="3200" dirty="0"/>
              <a:t>It’s okay to feel bad.</a:t>
            </a:r>
          </a:p>
          <a:p>
            <a:pPr marL="365760" indent="-365760">
              <a:buSzPct val="100000"/>
              <a:buFont typeface="Arial" panose="020B0604020202020204" pitchFamily="34" charset="0"/>
              <a:buChar char="•"/>
            </a:pPr>
            <a:r>
              <a:rPr lang="en-US" sz="3200" dirty="0"/>
              <a:t>It’s okay to get help if you need it.</a:t>
            </a:r>
          </a:p>
        </p:txBody>
      </p:sp>
    </p:spTree>
    <p:extLst>
      <p:ext uri="{BB962C8B-B14F-4D97-AF65-F5344CB8AC3E}">
        <p14:creationId xmlns:p14="http://schemas.microsoft.com/office/powerpoint/2010/main" val="1049279274"/>
      </p:ext>
    </p:extLst>
  </p:cSld>
  <p:clrMapOvr>
    <a:masterClrMapping/>
  </p:clrMapOvr>
  <p:transition>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Seeking Help From Professionals</a:t>
            </a:r>
          </a:p>
        </p:txBody>
      </p:sp>
      <p:sp>
        <p:nvSpPr>
          <p:cNvPr id="6" name="Content Placeholder 5"/>
          <p:cNvSpPr>
            <a:spLocks noGrp="1"/>
          </p:cNvSpPr>
          <p:nvPr>
            <p:ph idx="1"/>
          </p:nvPr>
        </p:nvSpPr>
        <p:spPr/>
        <p:txBody>
          <a:bodyPr/>
          <a:lstStyle/>
          <a:p>
            <a:pPr marL="365760" indent="-365760">
              <a:buSzPct val="100000"/>
              <a:buFont typeface="Arial" panose="020B0604020202020204" pitchFamily="34" charset="0"/>
              <a:buChar char="•"/>
            </a:pPr>
            <a:r>
              <a:rPr lang="en-US" sz="2000" dirty="0"/>
              <a:t>Our agency can help you identify a counselor. </a:t>
            </a:r>
          </a:p>
          <a:p>
            <a:pPr marL="365760" indent="-365760">
              <a:buSzPct val="100000"/>
              <a:buFont typeface="Arial" panose="020B0604020202020204" pitchFamily="34" charset="0"/>
              <a:buChar char="•"/>
            </a:pPr>
            <a:r>
              <a:rPr lang="en-US" sz="2000" dirty="0"/>
              <a:t>Or you may prefer to find one privately.</a:t>
            </a:r>
          </a:p>
          <a:p>
            <a:pPr marL="365760" indent="-365760">
              <a:buSzPct val="100000"/>
              <a:buFont typeface="Arial" panose="020B0604020202020204" pitchFamily="34" charset="0"/>
              <a:buChar char="•"/>
            </a:pPr>
            <a:r>
              <a:rPr lang="en-US" sz="2000" dirty="0"/>
              <a:t>How do you know if a counselor is qualified to treat psychological trauma?</a:t>
            </a:r>
          </a:p>
          <a:p>
            <a:pPr marL="731520" lvl="1" indent="-365760">
              <a:buSzPct val="100000"/>
              <a:buFont typeface="Arial" panose="020B0604020202020204" pitchFamily="34" charset="0"/>
              <a:buChar char="•"/>
            </a:pPr>
            <a:r>
              <a:rPr lang="en-US" sz="2000" dirty="0"/>
              <a:t>Ask about the counselor’s experience in treating trauma.</a:t>
            </a:r>
          </a:p>
          <a:p>
            <a:pPr marL="731520" lvl="1" indent="-365760">
              <a:buSzPct val="100000"/>
              <a:buFont typeface="Arial" panose="020B0604020202020204" pitchFamily="34" charset="0"/>
              <a:buChar char="•"/>
            </a:pPr>
            <a:r>
              <a:rPr lang="en-US" sz="2000" dirty="0"/>
              <a:t>Ask if the counselor has been trained in specific methods for treating psychological trauma.</a:t>
            </a:r>
            <a:endParaRPr lang="en-US" sz="2000" b="1" dirty="0"/>
          </a:p>
        </p:txBody>
      </p:sp>
    </p:spTree>
    <p:extLst>
      <p:ext uri="{BB962C8B-B14F-4D97-AF65-F5344CB8AC3E}">
        <p14:creationId xmlns:p14="http://schemas.microsoft.com/office/powerpoint/2010/main" val="3026936366"/>
      </p:ext>
    </p:extLst>
  </p:cSld>
  <p:clrMapOvr>
    <a:masterClrMapping/>
  </p:clrMapOvr>
  <p:transition>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Helping Coworkers With </a:t>
            </a:r>
            <a:br>
              <a:rPr lang="en-US" dirty="0"/>
            </a:br>
            <a:r>
              <a:rPr lang="en-US" dirty="0"/>
              <a:t>Critical Stress</a:t>
            </a:r>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sz="2000" dirty="0"/>
              <a:t>When partners, coworkers, or friends ask to speak with you about a difficult call or their feelings and reactions to a critical incident:</a:t>
            </a:r>
          </a:p>
          <a:p>
            <a:pPr marL="731520" lvl="1" indent="-365760">
              <a:buSzPct val="100000"/>
              <a:buFont typeface="Arial" panose="020B0604020202020204" pitchFamily="34" charset="0"/>
              <a:buChar char="•"/>
            </a:pPr>
            <a:r>
              <a:rPr lang="en-US" sz="2000" dirty="0"/>
              <a:t>Let them know if you are the person who is willing and able and has the time to truly listen to their concerns.</a:t>
            </a:r>
          </a:p>
          <a:p>
            <a:pPr marL="731520" lvl="1" indent="-365760">
              <a:buSzPct val="100000"/>
              <a:buFont typeface="Arial" panose="020B0604020202020204" pitchFamily="34" charset="0"/>
              <a:buChar char="•"/>
            </a:pPr>
            <a:r>
              <a:rPr lang="en-US" sz="2000" dirty="0"/>
              <a:t>If you are also having difficulties and do not feel capable of assisting, refer the person to an alternate individual you feel could be helpful.</a:t>
            </a:r>
          </a:p>
          <a:p>
            <a:pPr marL="731520" lvl="1" indent="-365760">
              <a:buSzPct val="100000"/>
              <a:buFont typeface="Arial" panose="020B0604020202020204" pitchFamily="34" charset="0"/>
              <a:buChar char="•"/>
            </a:pPr>
            <a:r>
              <a:rPr lang="en-US" sz="2000" dirty="0"/>
              <a:t>Know your limitations but be willing to point them toward available resources.</a:t>
            </a:r>
          </a:p>
        </p:txBody>
      </p:sp>
    </p:spTree>
    <p:extLst>
      <p:ext uri="{BB962C8B-B14F-4D97-AF65-F5344CB8AC3E}">
        <p14:creationId xmlns:p14="http://schemas.microsoft.com/office/powerpoint/2010/main" val="943517986"/>
      </p:ext>
    </p:extLst>
  </p:cSld>
  <p:clrMapOvr>
    <a:masterClrMapping/>
  </p:clrMapOvr>
  <p:transition>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a:bodyPr>
          <a:lstStyle/>
          <a:p>
            <a:r>
              <a:rPr lang="en-US" sz="4000" b="1" dirty="0">
                <a:solidFill>
                  <a:schemeClr val="bg1"/>
                </a:solidFill>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How Can We Provide Support?</a:t>
            </a:r>
          </a:p>
        </p:txBody>
      </p:sp>
      <p:sp>
        <p:nvSpPr>
          <p:cNvPr id="3" name="Content Placeholder 2">
            <a:extLst>
              <a:ext uri="{FF2B5EF4-FFF2-40B4-BE49-F238E27FC236}">
                <a16:creationId xmlns:a16="http://schemas.microsoft.com/office/drawing/2014/main" id="{2C293EB5-627A-9B4F-9E3C-13B6B7D1CA9C}"/>
              </a:ext>
            </a:extLst>
          </p:cNvPr>
          <p:cNvSpPr>
            <a:spLocks noGrp="1"/>
          </p:cNvSpPr>
          <p:nvPr>
            <p:ph idx="1"/>
          </p:nvPr>
        </p:nvSpPr>
        <p:spPr/>
        <p:txBody>
          <a:bodyPr/>
          <a:lstStyle/>
          <a:p>
            <a:pPr marL="365760" indent="-365760">
              <a:spcBef>
                <a:spcPts val="500"/>
              </a:spcBef>
              <a:spcAft>
                <a:spcPts val="500"/>
              </a:spcAft>
              <a:buFont typeface="Arial" panose="020B0604020202020204" pitchFamily="34" charset="0"/>
              <a:buChar char="•"/>
            </a:pPr>
            <a:r>
              <a:rPr lang="en-US" dirty="0"/>
              <a:t>Acknowledge the validity of their feelings.</a:t>
            </a:r>
          </a:p>
          <a:p>
            <a:pPr marL="365760" indent="-365760">
              <a:spcBef>
                <a:spcPts val="500"/>
              </a:spcBef>
              <a:spcAft>
                <a:spcPts val="500"/>
              </a:spcAft>
              <a:buFont typeface="Arial" panose="020B0604020202020204" pitchFamily="34" charset="0"/>
              <a:buChar char="•"/>
            </a:pPr>
            <a:r>
              <a:rPr lang="en-US" dirty="0"/>
              <a:t>Actively listen to their concerns.</a:t>
            </a:r>
          </a:p>
          <a:p>
            <a:pPr marL="365760" indent="-365760">
              <a:spcBef>
                <a:spcPts val="500"/>
              </a:spcBef>
              <a:spcAft>
                <a:spcPts val="500"/>
              </a:spcAft>
              <a:buFont typeface="Arial" panose="020B0604020202020204" pitchFamily="34" charset="0"/>
              <a:buChar char="•"/>
            </a:pPr>
            <a:r>
              <a:rPr lang="en-US" dirty="0"/>
              <a:t>Do not minimize or deny when they are emotional.</a:t>
            </a:r>
          </a:p>
          <a:p>
            <a:pPr marL="365760" indent="-365760">
              <a:spcBef>
                <a:spcPts val="500"/>
              </a:spcBef>
              <a:spcAft>
                <a:spcPts val="500"/>
              </a:spcAft>
              <a:buFont typeface="Arial" panose="020B0604020202020204" pitchFamily="34" charset="0"/>
              <a:buChar char="•"/>
            </a:pPr>
            <a:r>
              <a:rPr lang="en-US" dirty="0"/>
              <a:t>Encourage them to seek information about additional support through the MHRO.   </a:t>
            </a:r>
          </a:p>
        </p:txBody>
      </p:sp>
    </p:spTree>
    <p:extLst>
      <p:ext uri="{BB962C8B-B14F-4D97-AF65-F5344CB8AC3E}">
        <p14:creationId xmlns:p14="http://schemas.microsoft.com/office/powerpoint/2010/main" val="2856704877"/>
      </p:ext>
    </p:extLst>
  </p:cSld>
  <p:clrMapOvr>
    <a:masterClrMapping/>
  </p:clrMapOvr>
  <p:transition>
    <p:rand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Helping Our Own</a:t>
            </a:r>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sz="2000" dirty="0"/>
              <a:t>Things you can say to provide support include:</a:t>
            </a:r>
          </a:p>
          <a:p>
            <a:pPr marL="731520" lvl="1" indent="-365760">
              <a:buSzPct val="100000"/>
              <a:buFont typeface="Arial" panose="020B0604020202020204" pitchFamily="34" charset="0"/>
              <a:buChar char="•"/>
            </a:pPr>
            <a:r>
              <a:rPr lang="en-US" sz="2000" dirty="0"/>
              <a:t>I can see this has been very difficult for you.</a:t>
            </a:r>
          </a:p>
          <a:p>
            <a:pPr marL="731520" lvl="1" indent="-365760">
              <a:buSzPct val="100000"/>
              <a:buFont typeface="Arial" panose="020B0604020202020204" pitchFamily="34" charset="0"/>
              <a:buChar char="•"/>
            </a:pPr>
            <a:r>
              <a:rPr lang="en-US" sz="2000" dirty="0"/>
              <a:t>We all have times when we are suffering inside. I appreciate your sharing this with me.</a:t>
            </a:r>
          </a:p>
          <a:p>
            <a:pPr marL="731520" lvl="1" indent="-365760">
              <a:buSzPct val="100000"/>
              <a:buFont typeface="Arial" panose="020B0604020202020204" pitchFamily="34" charset="0"/>
              <a:buChar char="•"/>
            </a:pPr>
            <a:r>
              <a:rPr lang="en-US" sz="2000" dirty="0"/>
              <a:t>It is okay to feel this way. I will stand by you and support you any way I can.</a:t>
            </a:r>
          </a:p>
          <a:p>
            <a:pPr marL="731520" lvl="1" indent="-365760">
              <a:buSzPct val="100000"/>
              <a:buFont typeface="Arial" panose="020B0604020202020204" pitchFamily="34" charset="0"/>
              <a:buChar char="•"/>
            </a:pPr>
            <a:r>
              <a:rPr lang="en-US" sz="2000" dirty="0"/>
              <a:t>It is okay to ask for help. I’ve done it myself (if true).</a:t>
            </a:r>
          </a:p>
          <a:p>
            <a:pPr marL="731520" lvl="1" indent="-365760">
              <a:buSzPct val="100000"/>
              <a:buFont typeface="Arial" panose="020B0604020202020204" pitchFamily="34" charset="0"/>
              <a:buChar char="•"/>
            </a:pPr>
            <a:r>
              <a:rPr lang="en-US" sz="2000" dirty="0"/>
              <a:t>I can see this is painful for you. How can I help?</a:t>
            </a:r>
          </a:p>
          <a:p>
            <a:pPr marL="731520" lvl="1" indent="-365760">
              <a:buSzPct val="100000"/>
              <a:buFont typeface="Arial" panose="020B0604020202020204" pitchFamily="34" charset="0"/>
              <a:buChar char="•"/>
            </a:pPr>
            <a:r>
              <a:rPr lang="en-US" sz="2000" dirty="0"/>
              <a:t>If you feel you need additional support, connect with our MHRO, who can help. </a:t>
            </a:r>
          </a:p>
        </p:txBody>
      </p:sp>
    </p:spTree>
    <p:extLst>
      <p:ext uri="{BB962C8B-B14F-4D97-AF65-F5344CB8AC3E}">
        <p14:creationId xmlns:p14="http://schemas.microsoft.com/office/powerpoint/2010/main" val="3203958605"/>
      </p:ext>
    </p:extLst>
  </p:cSld>
  <p:clrMapOvr>
    <a:masterClrMapping/>
  </p:clrMapOvr>
  <p:transition>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Hurting Our Own</a:t>
            </a:r>
          </a:p>
        </p:txBody>
      </p:sp>
      <p:sp>
        <p:nvSpPr>
          <p:cNvPr id="3" name="Content Placeholder 2"/>
          <p:cNvSpPr>
            <a:spLocks noGrp="1"/>
          </p:cNvSpPr>
          <p:nvPr>
            <p:ph idx="1"/>
          </p:nvPr>
        </p:nvSpPr>
        <p:spPr/>
        <p:txBody>
          <a:bodyPr/>
          <a:lstStyle/>
          <a:p>
            <a:pPr marL="365760" indent="-365760">
              <a:spcBef>
                <a:spcPts val="500"/>
              </a:spcBef>
              <a:spcAft>
                <a:spcPts val="500"/>
              </a:spcAft>
              <a:buSzPct val="100000"/>
              <a:buFont typeface="Arial" panose="020B0604020202020204" pitchFamily="34" charset="0"/>
              <a:buChar char="•"/>
            </a:pPr>
            <a:r>
              <a:rPr lang="en-US" sz="2000" dirty="0"/>
              <a:t>Sayings that can be detrimental and destructive to your </a:t>
            </a:r>
            <a:br>
              <a:rPr lang="en-US" sz="2000" dirty="0"/>
            </a:br>
            <a:r>
              <a:rPr lang="en-US" sz="2000" dirty="0"/>
              <a:t>coworkers include:</a:t>
            </a:r>
          </a:p>
          <a:p>
            <a:pPr marL="731520" lvl="1" indent="-365760">
              <a:spcBef>
                <a:spcPts val="500"/>
              </a:spcBef>
              <a:spcAft>
                <a:spcPts val="500"/>
              </a:spcAft>
              <a:buSzPct val="100000"/>
              <a:buFont typeface="Arial" panose="020B0604020202020204" pitchFamily="34" charset="0"/>
              <a:buChar char="•"/>
            </a:pPr>
            <a:r>
              <a:rPr lang="en-US" sz="2000" dirty="0"/>
              <a:t>What are you, a rookie?</a:t>
            </a:r>
          </a:p>
          <a:p>
            <a:pPr marL="731520" lvl="1" indent="-365760">
              <a:spcBef>
                <a:spcPts val="500"/>
              </a:spcBef>
              <a:spcAft>
                <a:spcPts val="500"/>
              </a:spcAft>
              <a:buSzPct val="100000"/>
              <a:buFont typeface="Arial" panose="020B0604020202020204" pitchFamily="34" charset="0"/>
              <a:buChar char="•"/>
            </a:pPr>
            <a:r>
              <a:rPr lang="en-US" sz="2000" dirty="0"/>
              <a:t>Suck it up and get back to work.</a:t>
            </a:r>
          </a:p>
          <a:p>
            <a:pPr marL="731520" lvl="1" indent="-365760">
              <a:spcBef>
                <a:spcPts val="500"/>
              </a:spcBef>
              <a:spcAft>
                <a:spcPts val="500"/>
              </a:spcAft>
              <a:buSzPct val="100000"/>
              <a:buFont typeface="Arial" panose="020B0604020202020204" pitchFamily="34" charset="0"/>
              <a:buChar char="•"/>
            </a:pPr>
            <a:r>
              <a:rPr lang="en-US" sz="2000" dirty="0"/>
              <a:t>It wasn’t that bad of a call, so what was the problem?</a:t>
            </a:r>
          </a:p>
          <a:p>
            <a:pPr marL="731520" lvl="1" indent="-365760">
              <a:spcBef>
                <a:spcPts val="500"/>
              </a:spcBef>
              <a:spcAft>
                <a:spcPts val="500"/>
              </a:spcAft>
              <a:buSzPct val="100000"/>
              <a:buFont typeface="Arial" panose="020B0604020202020204" pitchFamily="34" charset="0"/>
              <a:buChar char="•"/>
            </a:pPr>
            <a:r>
              <a:rPr lang="en-US" sz="2000" dirty="0"/>
              <a:t>Joe is a wuss, cries over every little thing.</a:t>
            </a:r>
          </a:p>
          <a:p>
            <a:pPr marL="731520" lvl="1" indent="-365760">
              <a:spcBef>
                <a:spcPts val="500"/>
              </a:spcBef>
              <a:spcAft>
                <a:spcPts val="500"/>
              </a:spcAft>
              <a:buSzPct val="100000"/>
              <a:buFont typeface="Arial" panose="020B0604020202020204" pitchFamily="34" charset="0"/>
              <a:buChar char="•"/>
            </a:pPr>
            <a:r>
              <a:rPr lang="en-US" sz="2000" dirty="0"/>
              <a:t>I don’t take breaks, it is onto the next call for me and if you can’t take it, find another partner.</a:t>
            </a:r>
          </a:p>
          <a:p>
            <a:pPr marL="731520" lvl="1" indent="-365760">
              <a:spcBef>
                <a:spcPts val="500"/>
              </a:spcBef>
              <a:spcAft>
                <a:spcPts val="500"/>
              </a:spcAft>
              <a:buSzPct val="100000"/>
              <a:buFont typeface="Arial" panose="020B0604020202020204" pitchFamily="34" charset="0"/>
              <a:buChar char="•"/>
            </a:pPr>
            <a:r>
              <a:rPr lang="en-US" sz="2000" dirty="0"/>
              <a:t>Only crazy people go to shrinks.</a:t>
            </a:r>
          </a:p>
          <a:p>
            <a:pPr marL="731520" lvl="1" indent="-365760">
              <a:spcBef>
                <a:spcPts val="500"/>
              </a:spcBef>
              <a:spcAft>
                <a:spcPts val="500"/>
              </a:spcAft>
              <a:buSzPct val="100000"/>
              <a:buFont typeface="Arial" panose="020B0604020202020204" pitchFamily="34" charset="0"/>
              <a:buChar char="•"/>
            </a:pPr>
            <a:r>
              <a:rPr lang="en-US" sz="2000" dirty="0"/>
              <a:t>Just have a drink when you get home.</a:t>
            </a:r>
          </a:p>
        </p:txBody>
      </p:sp>
    </p:spTree>
    <p:extLst>
      <p:ext uri="{BB962C8B-B14F-4D97-AF65-F5344CB8AC3E}">
        <p14:creationId xmlns:p14="http://schemas.microsoft.com/office/powerpoint/2010/main" val="950827236"/>
      </p:ext>
    </p:extLst>
  </p:cSld>
  <p:clrMapOvr>
    <a:masterClrMapping/>
  </p:clrMapOvr>
  <p:transition>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Does a Co-worker need Immediate Care?</a:t>
            </a:r>
          </a:p>
        </p:txBody>
      </p:sp>
      <p:sp>
        <p:nvSpPr>
          <p:cNvPr id="3" name="Content Placeholder 2"/>
          <p:cNvSpPr>
            <a:spLocks noGrp="1"/>
          </p:cNvSpPr>
          <p:nvPr>
            <p:ph idx="1"/>
          </p:nvPr>
        </p:nvSpPr>
        <p:spPr/>
        <p:txBody>
          <a:bodyPr/>
          <a:lstStyle/>
          <a:p>
            <a:pPr marL="365760" indent="-365760">
              <a:buFont typeface="Arial"/>
              <a:buChar char="•"/>
            </a:pPr>
            <a:r>
              <a:rPr lang="en-US" sz="2000" dirty="0"/>
              <a:t>Thoughts of harm toward self or others, especially with a specific plan and means</a:t>
            </a:r>
          </a:p>
          <a:p>
            <a:pPr marL="365760" indent="-365760">
              <a:buFont typeface="Arial"/>
              <a:buChar char="•"/>
            </a:pPr>
            <a:r>
              <a:rPr lang="en-US" sz="2000" dirty="0"/>
              <a:t>Reckless behavior such as drinking and driving or drug </a:t>
            </a:r>
            <a:br>
              <a:rPr lang="en-US" sz="2000" dirty="0"/>
            </a:br>
            <a:r>
              <a:rPr lang="en-US" sz="2000" dirty="0"/>
              <a:t>overdose or excessive use</a:t>
            </a:r>
          </a:p>
          <a:p>
            <a:pPr marL="365760" indent="-365760">
              <a:buFont typeface="Arial"/>
              <a:buChar char="•"/>
            </a:pPr>
            <a:r>
              <a:rPr lang="en-US" sz="2000" dirty="0"/>
              <a:t>Impaired ability to perform job functions</a:t>
            </a:r>
          </a:p>
          <a:p>
            <a:pPr marL="365760" indent="-365760">
              <a:buFont typeface="Arial"/>
              <a:buChar char="•"/>
            </a:pPr>
            <a:r>
              <a:rPr lang="en-US" sz="2000" dirty="0"/>
              <a:t>Signs of self-neglect</a:t>
            </a:r>
          </a:p>
          <a:p>
            <a:pPr marL="732473" lvl="1" indent="-365760">
              <a:buFont typeface="Arial"/>
              <a:buChar char="•"/>
            </a:pPr>
            <a:r>
              <a:rPr lang="en-US" sz="2000" dirty="0"/>
              <a:t>Malnourished, dehydrated, sleep deprived, profound lack </a:t>
            </a:r>
            <a:br>
              <a:rPr lang="en-US" sz="2000" dirty="0"/>
            </a:br>
            <a:r>
              <a:rPr lang="en-US" sz="2000" dirty="0"/>
              <a:t>of self-care</a:t>
            </a:r>
          </a:p>
        </p:txBody>
      </p:sp>
    </p:spTree>
    <p:extLst>
      <p:ext uri="{BB962C8B-B14F-4D97-AF65-F5344CB8AC3E}">
        <p14:creationId xmlns:p14="http://schemas.microsoft.com/office/powerpoint/2010/main" val="452806969"/>
      </p:ext>
    </p:extLst>
  </p:cSld>
  <p:clrMapOvr>
    <a:masterClrMapping/>
  </p:clrMapOvr>
  <p:transition>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US" dirty="0"/>
              <a:t>When Is Immediate Action Critical? </a:t>
            </a:r>
            <a:endParaRPr lang="en-US" sz="4000" dirty="0"/>
          </a:p>
        </p:txBody>
      </p:sp>
      <p:sp>
        <p:nvSpPr>
          <p:cNvPr id="3" name="Content Placeholder 2"/>
          <p:cNvSpPr>
            <a:spLocks noGrp="1"/>
          </p:cNvSpPr>
          <p:nvPr>
            <p:ph idx="1"/>
          </p:nvPr>
        </p:nvSpPr>
        <p:spPr/>
        <p:txBody>
          <a:bodyPr/>
          <a:lstStyle/>
          <a:p>
            <a:pPr marL="365760" indent="-365760">
              <a:buFont typeface="Arial"/>
              <a:buChar char="•"/>
            </a:pPr>
            <a:r>
              <a:rPr lang="en-US" sz="2000" dirty="0"/>
              <a:t>If you are worried about your partner or other coworker, contact </a:t>
            </a:r>
            <a:br>
              <a:rPr lang="en-US" sz="2000" dirty="0"/>
            </a:br>
            <a:r>
              <a:rPr lang="en-US" sz="2000" dirty="0"/>
              <a:t>the MHRO. </a:t>
            </a:r>
          </a:p>
          <a:p>
            <a:pPr marL="365760" indent="-365760">
              <a:buFont typeface="Arial"/>
              <a:buChar char="•"/>
            </a:pPr>
            <a:r>
              <a:rPr lang="en-US" sz="2000" dirty="0"/>
              <a:t>If he or she is on shift, notify a supervisor and get immediate help.</a:t>
            </a:r>
          </a:p>
        </p:txBody>
      </p:sp>
    </p:spTree>
    <p:extLst>
      <p:ext uri="{BB962C8B-B14F-4D97-AF65-F5344CB8AC3E}">
        <p14:creationId xmlns:p14="http://schemas.microsoft.com/office/powerpoint/2010/main" val="3955158960"/>
      </p:ext>
    </p:extLst>
  </p:cSld>
  <p:clrMapOvr>
    <a:masterClrMapping/>
  </p:clrMapOvr>
  <p:transition>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Obstacles to Seeking Help</a:t>
            </a:r>
          </a:p>
        </p:txBody>
      </p:sp>
      <p:sp>
        <p:nvSpPr>
          <p:cNvPr id="3" name="Content Placeholder 2"/>
          <p:cNvSpPr>
            <a:spLocks noGrp="1"/>
          </p:cNvSpPr>
          <p:nvPr>
            <p:ph idx="1"/>
          </p:nvPr>
        </p:nvSpPr>
        <p:spPr/>
        <p:txBody>
          <a:bodyPr/>
          <a:lstStyle/>
          <a:p>
            <a:pPr marL="365760" indent="-365760">
              <a:spcBef>
                <a:spcPts val="400"/>
              </a:spcBef>
              <a:spcAft>
                <a:spcPts val="400"/>
              </a:spcAft>
              <a:buSzPct val="100000"/>
              <a:buFont typeface="Arial" panose="020B0604020202020204" pitchFamily="34" charset="0"/>
              <a:buChar char="•"/>
            </a:pPr>
            <a:r>
              <a:rPr lang="en-US" sz="2000" dirty="0"/>
              <a:t>Reluctance to seek help due to appearance of weakness</a:t>
            </a:r>
          </a:p>
          <a:p>
            <a:pPr marL="365760" indent="-365760">
              <a:spcBef>
                <a:spcPts val="400"/>
              </a:spcBef>
              <a:spcAft>
                <a:spcPts val="400"/>
              </a:spcAft>
              <a:buSzPct val="100000"/>
              <a:buFont typeface="Arial" panose="020B0604020202020204" pitchFamily="34" charset="0"/>
              <a:buChar char="•"/>
            </a:pPr>
            <a:r>
              <a:rPr lang="en-US" sz="2000" dirty="0"/>
              <a:t>The helper becomes the one needing help.</a:t>
            </a:r>
          </a:p>
          <a:p>
            <a:pPr marL="365760" indent="-365760">
              <a:spcBef>
                <a:spcPts val="400"/>
              </a:spcBef>
              <a:spcAft>
                <a:spcPts val="400"/>
              </a:spcAft>
              <a:buSzPct val="100000"/>
              <a:buFont typeface="Arial" panose="020B0604020202020204" pitchFamily="34" charset="0"/>
              <a:buChar char="•"/>
            </a:pPr>
            <a:r>
              <a:rPr lang="en-US" sz="2000" dirty="0"/>
              <a:t>Lack of understanding of the normalcy of stress reactions</a:t>
            </a:r>
          </a:p>
          <a:p>
            <a:pPr marL="731520" lvl="1" indent="-365760">
              <a:spcBef>
                <a:spcPts val="400"/>
              </a:spcBef>
              <a:spcAft>
                <a:spcPts val="400"/>
              </a:spcAft>
              <a:buSzPct val="100000"/>
              <a:buFont typeface="Arial" panose="020B0604020202020204" pitchFamily="34" charset="0"/>
              <a:buChar char="•"/>
            </a:pPr>
            <a:r>
              <a:rPr lang="en-US" sz="2000" dirty="0"/>
              <a:t>Do not want to feel like they are “crazy”</a:t>
            </a:r>
          </a:p>
          <a:p>
            <a:pPr marL="365760" indent="-365760">
              <a:spcBef>
                <a:spcPts val="400"/>
              </a:spcBef>
              <a:spcAft>
                <a:spcPts val="400"/>
              </a:spcAft>
              <a:buSzPct val="100000"/>
              <a:buFont typeface="Arial" panose="020B0604020202020204" pitchFamily="34" charset="0"/>
              <a:buChar char="•"/>
            </a:pPr>
            <a:r>
              <a:rPr lang="en-US" sz="2000" dirty="0"/>
              <a:t>Concerns for ability to pay for treatment</a:t>
            </a:r>
          </a:p>
          <a:p>
            <a:pPr marL="365760" indent="-365760">
              <a:spcBef>
                <a:spcPts val="400"/>
              </a:spcBef>
              <a:spcAft>
                <a:spcPts val="400"/>
              </a:spcAft>
              <a:buSzPct val="100000"/>
              <a:buFont typeface="Arial" panose="020B0604020202020204" pitchFamily="34" charset="0"/>
              <a:buChar char="•"/>
            </a:pPr>
            <a:r>
              <a:rPr lang="en-US" sz="2000" dirty="0"/>
              <a:t>Feelings of helplessness or depression</a:t>
            </a:r>
          </a:p>
          <a:p>
            <a:pPr marL="365760" indent="-365760">
              <a:spcBef>
                <a:spcPts val="400"/>
              </a:spcBef>
              <a:spcAft>
                <a:spcPts val="400"/>
              </a:spcAft>
              <a:buSzPct val="100000"/>
              <a:buFont typeface="Arial" panose="020B0604020202020204" pitchFamily="34" charset="0"/>
              <a:buChar char="•"/>
            </a:pPr>
            <a:r>
              <a:rPr lang="en-US" sz="2000" dirty="0"/>
              <a:t>Inability to see potential for feeling better</a:t>
            </a:r>
          </a:p>
          <a:p>
            <a:pPr marL="365760" indent="-365760">
              <a:spcBef>
                <a:spcPts val="400"/>
              </a:spcBef>
              <a:spcAft>
                <a:spcPts val="400"/>
              </a:spcAft>
              <a:buSzPct val="100000"/>
              <a:buFont typeface="Arial" panose="020B0604020202020204" pitchFamily="34" charset="0"/>
              <a:buChar char="•"/>
            </a:pPr>
            <a:r>
              <a:rPr lang="en-US" sz="2000" dirty="0"/>
              <a:t>“I am tough” mentality</a:t>
            </a:r>
          </a:p>
        </p:txBody>
      </p:sp>
    </p:spTree>
    <p:extLst>
      <p:ext uri="{BB962C8B-B14F-4D97-AF65-F5344CB8AC3E}">
        <p14:creationId xmlns:p14="http://schemas.microsoft.com/office/powerpoint/2010/main" val="3187050620"/>
      </p:ext>
    </p:extLst>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chor="ctr" anchorCtr="0">
            <a:normAutofit/>
          </a:bodyPr>
          <a:lstStyle/>
          <a:p>
            <a:r>
              <a:rPr lang="en-US" b="1" dirty="0">
                <a:latin typeface="Arial" panose="020B0604020202020204" pitchFamily="34" charset="0"/>
                <a:cs typeface="Arial" panose="020B0604020202020204" pitchFamily="34" charset="0"/>
              </a:rPr>
              <a:t>What About You?</a:t>
            </a:r>
          </a:p>
        </p:txBody>
      </p:sp>
      <p:sp>
        <p:nvSpPr>
          <p:cNvPr id="6" name="Content Placeholder 5">
            <a:extLst>
              <a:ext uri="{FF2B5EF4-FFF2-40B4-BE49-F238E27FC236}">
                <a16:creationId xmlns:a16="http://schemas.microsoft.com/office/drawing/2014/main" id="{8404EBEA-B3CB-EE4D-A915-EEA20139F061}"/>
              </a:ext>
            </a:extLst>
          </p:cNvPr>
          <p:cNvSpPr>
            <a:spLocks noGrp="1"/>
          </p:cNvSpPr>
          <p:nvPr>
            <p:ph idx="1"/>
          </p:nvPr>
        </p:nvSpPr>
        <p:spPr/>
        <p:txBody>
          <a:bodyPr/>
          <a:lstStyle/>
          <a:p>
            <a:pPr marL="365760" indent="-365760">
              <a:buSzPct val="100000"/>
              <a:buFont typeface="Arial" panose="020B0604020202020204" pitchFamily="34" charset="0"/>
              <a:buChar char="•"/>
            </a:pPr>
            <a:r>
              <a:rPr lang="en-US" dirty="0"/>
              <a:t>What types of calls bother you? </a:t>
            </a:r>
          </a:p>
          <a:p>
            <a:pPr marL="365760" indent="-365760">
              <a:buSzPct val="100000"/>
              <a:buFont typeface="Arial" panose="020B0604020202020204" pitchFamily="34" charset="0"/>
              <a:buChar char="•"/>
            </a:pPr>
            <a:r>
              <a:rPr lang="en-US" dirty="0"/>
              <a:t>What parts of the job bother you? </a:t>
            </a:r>
          </a:p>
          <a:p>
            <a:pPr marL="365760" indent="-365760">
              <a:buSzPct val="100000"/>
              <a:buFont typeface="Arial" panose="020B0604020202020204" pitchFamily="34" charset="0"/>
              <a:buChar char="•"/>
            </a:pPr>
            <a:r>
              <a:rPr lang="en-US" dirty="0"/>
              <a:t>Have you ever felt uncomfortable on a call?</a:t>
            </a:r>
          </a:p>
          <a:p>
            <a:pPr marL="365760" indent="-365760">
              <a:buSzPct val="100000"/>
              <a:buFont typeface="Arial" panose="020B0604020202020204" pitchFamily="34" charset="0"/>
              <a:buChar char="•"/>
            </a:pPr>
            <a:r>
              <a:rPr lang="en-US" dirty="0"/>
              <a:t>Have you ever been upset after a call?</a:t>
            </a:r>
          </a:p>
          <a:p>
            <a:pPr marL="365760" indent="-365760">
              <a:buSzPct val="100000"/>
              <a:buFont typeface="Arial" panose="020B0604020202020204" pitchFamily="34" charset="0"/>
              <a:buChar char="•"/>
            </a:pPr>
            <a:r>
              <a:rPr lang="en-US" dirty="0"/>
              <a:t>Have you ever cried after a call?</a:t>
            </a:r>
          </a:p>
        </p:txBody>
      </p:sp>
    </p:spTree>
    <p:extLst>
      <p:ext uri="{BB962C8B-B14F-4D97-AF65-F5344CB8AC3E}">
        <p14:creationId xmlns:p14="http://schemas.microsoft.com/office/powerpoint/2010/main" val="1915221585"/>
      </p:ext>
    </p:extLst>
  </p:cSld>
  <p:clrMapOvr>
    <a:masterClrMapping/>
  </p:clrMapOvr>
  <p:transition>
    <p:rand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0"/>
            <a:ext cx="7851648" cy="866336"/>
          </a:xfrm>
        </p:spPr>
        <p:txBody>
          <a:bodyPr/>
          <a:lstStyle/>
          <a:p>
            <a:r>
              <a:rPr lang="en-US" dirty="0"/>
              <a:t>Summary</a:t>
            </a:r>
          </a:p>
        </p:txBody>
      </p:sp>
      <p:sp>
        <p:nvSpPr>
          <p:cNvPr id="3" name="Content Placeholder 2"/>
          <p:cNvSpPr>
            <a:spLocks noGrp="1"/>
          </p:cNvSpPr>
          <p:nvPr>
            <p:ph type="subTitle" idx="1"/>
          </p:nvPr>
        </p:nvSpPr>
        <p:spPr>
          <a:xfrm>
            <a:off x="533400" y="2552700"/>
            <a:ext cx="7854696" cy="1752600"/>
          </a:xfrm>
        </p:spPr>
        <p:txBody>
          <a:bodyPr/>
          <a:lstStyle/>
          <a:p>
            <a:pPr marL="365760" indent="-365760">
              <a:buSzPct val="100000"/>
              <a:buFont typeface="Arial" panose="020B0604020202020204" pitchFamily="34" charset="0"/>
              <a:buChar char="•"/>
            </a:pPr>
            <a:r>
              <a:rPr lang="en-US" dirty="0"/>
              <a:t>We need to take care of ourselves.</a:t>
            </a:r>
          </a:p>
          <a:p>
            <a:pPr marL="365760" indent="-365760">
              <a:buSzPct val="100000"/>
              <a:buFont typeface="Arial" panose="020B0604020202020204" pitchFamily="34" charset="0"/>
              <a:buChar char="•"/>
            </a:pPr>
            <a:r>
              <a:rPr lang="en-US" dirty="0"/>
              <a:t>We need to take care of each other.</a:t>
            </a:r>
          </a:p>
          <a:p>
            <a:pPr marL="365760" indent="-365760">
              <a:buSzPct val="100000"/>
              <a:buFont typeface="Arial" panose="020B0604020202020204" pitchFamily="34" charset="0"/>
              <a:buChar char="•"/>
            </a:pPr>
            <a:r>
              <a:rPr lang="en-US" dirty="0"/>
              <a:t>Use resilience practices.</a:t>
            </a:r>
          </a:p>
          <a:p>
            <a:pPr marL="365760" indent="-365760">
              <a:buSzPct val="100000"/>
              <a:buFont typeface="Arial" panose="020B0604020202020204" pitchFamily="34" charset="0"/>
              <a:buChar char="•"/>
            </a:pPr>
            <a:r>
              <a:rPr lang="en-US" dirty="0"/>
              <a:t>Watch out for the warning signs.</a:t>
            </a:r>
          </a:p>
          <a:p>
            <a:pPr marL="365760" indent="-365760">
              <a:buSzPct val="100000"/>
              <a:buFont typeface="Arial" panose="020B0604020202020204" pitchFamily="34" charset="0"/>
              <a:buChar char="•"/>
            </a:pPr>
            <a:r>
              <a:rPr lang="en-US" dirty="0"/>
              <a:t>Act when warning signs appear.</a:t>
            </a:r>
          </a:p>
          <a:p>
            <a:pPr marL="365760" indent="-365760">
              <a:buSzPct val="100000"/>
              <a:buFont typeface="Arial" panose="020B0604020202020204" pitchFamily="34" charset="0"/>
              <a:buChar char="•"/>
            </a:pPr>
            <a:r>
              <a:rPr lang="en-US" dirty="0"/>
              <a:t>Traumatic stress is dangerous to our health.</a:t>
            </a:r>
          </a:p>
        </p:txBody>
      </p:sp>
    </p:spTree>
    <p:extLst>
      <p:ext uri="{BB962C8B-B14F-4D97-AF65-F5344CB8AC3E}">
        <p14:creationId xmlns:p14="http://schemas.microsoft.com/office/powerpoint/2010/main" val="2761750228"/>
      </p:ext>
    </p:extLst>
  </p:cSld>
  <p:clrMapOvr>
    <a:masterClrMapping/>
  </p:clrMapOvr>
  <p:transition>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19500" y="914400"/>
            <a:ext cx="4765548" cy="1371600"/>
          </a:xfrm>
        </p:spPr>
        <p:txBody>
          <a:bodyPr/>
          <a:lstStyle/>
          <a:p>
            <a:r>
              <a:rPr lang="en-US" dirty="0"/>
              <a:t>Questions?</a:t>
            </a:r>
          </a:p>
        </p:txBody>
      </p:sp>
    </p:spTree>
    <p:extLst>
      <p:ext uri="{BB962C8B-B14F-4D97-AF65-F5344CB8AC3E}">
        <p14:creationId xmlns:p14="http://schemas.microsoft.com/office/powerpoint/2010/main" val="1961654000"/>
      </p:ext>
    </p:extLst>
  </p:cSld>
  <p:clrMapOvr>
    <a:masterClrMapping/>
  </p:clrMapOvr>
  <p:transition>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304826CA-3669-8147-89D5-896B9CEA39B3}"/>
              </a:ext>
            </a:extLst>
          </p:cNvPr>
          <p:cNvSpPr>
            <a:spLocks noGrp="1"/>
          </p:cNvSpPr>
          <p:nvPr>
            <p:ph type="body" idx="2"/>
          </p:nvPr>
        </p:nvSpPr>
        <p:spPr>
          <a:xfrm>
            <a:off x="685800" y="1676400"/>
            <a:ext cx="2743200" cy="4572000"/>
          </a:xfrm>
        </p:spPr>
        <p:txBody>
          <a:bodyPr/>
          <a:lstStyle/>
          <a:p>
            <a:r>
              <a:rPr lang="en-US" sz="4000" dirty="0"/>
              <a:t>MYTH</a:t>
            </a:r>
          </a:p>
        </p:txBody>
      </p:sp>
      <p:sp>
        <p:nvSpPr>
          <p:cNvPr id="4" name="Content Placeholder 3">
            <a:extLst>
              <a:ext uri="{FF2B5EF4-FFF2-40B4-BE49-F238E27FC236}">
                <a16:creationId xmlns:a16="http://schemas.microsoft.com/office/drawing/2014/main" id="{F8B72EAD-BA7C-DC44-A1C3-979D70BE0AA3}"/>
              </a:ext>
            </a:extLst>
          </p:cNvPr>
          <p:cNvSpPr>
            <a:spLocks noGrp="1"/>
          </p:cNvSpPr>
          <p:nvPr>
            <p:ph sz="half" idx="1"/>
          </p:nvPr>
        </p:nvSpPr>
        <p:spPr/>
        <p:txBody>
          <a:bodyPr/>
          <a:lstStyle/>
          <a:p>
            <a:pPr marL="441325" indent="-350838">
              <a:buFont typeface="Arial" panose="020B0604020202020204" pitchFamily="34" charset="0"/>
              <a:buChar char="•"/>
            </a:pPr>
            <a:r>
              <a:rPr lang="en-US" dirty="0"/>
              <a:t>EMS practitioners are so tough that they do not need support.  </a:t>
            </a:r>
          </a:p>
          <a:p>
            <a:pPr marL="441325" indent="-350838">
              <a:buFont typeface="Arial" panose="020B0604020202020204" pitchFamily="34" charset="0"/>
              <a:buChar char="•"/>
            </a:pPr>
            <a:r>
              <a:rPr lang="en-US" dirty="0"/>
              <a:t>They aren't bothered by the work </a:t>
            </a:r>
            <a:br>
              <a:rPr lang="en-US" dirty="0"/>
            </a:br>
            <a:r>
              <a:rPr lang="en-US" dirty="0"/>
              <a:t>they do.</a:t>
            </a:r>
          </a:p>
        </p:txBody>
      </p:sp>
      <p:sp>
        <p:nvSpPr>
          <p:cNvPr id="2" name="Title 1"/>
          <p:cNvSpPr>
            <a:spLocks noGrp="1"/>
          </p:cNvSpPr>
          <p:nvPr>
            <p:ph type="title"/>
          </p:nvPr>
        </p:nvSpPr>
        <p:spPr/>
        <p:txBody>
          <a:bodyPr/>
          <a:lstStyle/>
          <a:p>
            <a:r>
              <a:rPr lang="en-US" dirty="0"/>
              <a:t>The Prevalence of Psychological Distress in EMS Practitioners</a:t>
            </a:r>
          </a:p>
        </p:txBody>
      </p:sp>
      <p:pic>
        <p:nvPicPr>
          <p:cNvPr id="10" name="Picture 9" descr="A picture containing bed&#10;&#10;Description automatically generated">
            <a:extLst>
              <a:ext uri="{FF2B5EF4-FFF2-40B4-BE49-F238E27FC236}">
                <a16:creationId xmlns:a16="http://schemas.microsoft.com/office/drawing/2014/main" id="{95FF1164-2375-9341-A63F-9811B308FD4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2514600"/>
            <a:ext cx="3429000" cy="3543300"/>
          </a:xfrm>
          <a:prstGeom prst="rect">
            <a:avLst/>
          </a:prstGeom>
        </p:spPr>
      </p:pic>
    </p:spTree>
    <p:extLst>
      <p:ext uri="{BB962C8B-B14F-4D97-AF65-F5344CB8AC3E}">
        <p14:creationId xmlns:p14="http://schemas.microsoft.com/office/powerpoint/2010/main" val="374992353"/>
      </p:ext>
    </p:extLst>
  </p:cSld>
  <p:clrMapOvr>
    <a:masterClrMapping/>
  </p:clrMapOvr>
  <p:transition>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Reality</a:t>
            </a:r>
          </a:p>
        </p:txBody>
      </p:sp>
      <p:sp>
        <p:nvSpPr>
          <p:cNvPr id="3" name="Content Placeholder 2"/>
          <p:cNvSpPr>
            <a:spLocks noGrp="1"/>
          </p:cNvSpPr>
          <p:nvPr>
            <p:ph idx="1"/>
          </p:nvPr>
        </p:nvSpPr>
        <p:spPr>
          <a:xfrm>
            <a:off x="457200" y="1676400"/>
            <a:ext cx="8229600" cy="4800600"/>
          </a:xfrm>
        </p:spPr>
        <p:txBody>
          <a:bodyPr>
            <a:normAutofit fontScale="92500" lnSpcReduction="10000"/>
          </a:bodyPr>
          <a:lstStyle/>
          <a:p>
            <a:pPr>
              <a:buSzPct val="100000"/>
              <a:buFont typeface="Arial" panose="020B0604020202020204" pitchFamily="34" charset="0"/>
              <a:buChar char="•"/>
            </a:pPr>
            <a:r>
              <a:rPr lang="en-US" dirty="0"/>
              <a:t>A 2015 survey by Fitch &amp; Associates’ Ambulance Service Manager Program suggested that mental health struggles and depression among fire and EMS professionals are widespread. In the survey, 37 percent reported contemplating suicide, nearly 10 times the rate of American adults, while 6.6 percent reported having attempted suicide. That’s compared to just 0.5 percent of all adults.</a:t>
            </a:r>
          </a:p>
          <a:p>
            <a:pPr>
              <a:buSzPct val="100000"/>
              <a:buFont typeface="Arial" panose="020B0604020202020204" pitchFamily="34" charset="0"/>
              <a:buChar char="•"/>
            </a:pPr>
            <a:r>
              <a:rPr lang="en-US" dirty="0"/>
              <a:t>The What’s Killing Our Medics survey produced by Chad Newland, Erich Barber, Monique Rose, and Amy Young in October 2015 found that 37.0% (n=1,383) of respondents reported having contemplated suicide and 6.6% (225) had attempted suicide. These survey results indicate that an average of 3.7% of EMS practitioners have had suicidal thoughts – ten times the rate of the general population, which has an average rate of 0.5%. </a:t>
            </a:r>
          </a:p>
        </p:txBody>
      </p:sp>
    </p:spTree>
    <p:extLst>
      <p:ext uri="{BB962C8B-B14F-4D97-AF65-F5344CB8AC3E}">
        <p14:creationId xmlns:p14="http://schemas.microsoft.com/office/powerpoint/2010/main" val="265404571"/>
      </p:ext>
    </p:extLst>
  </p:cSld>
  <p:clrMapOvr>
    <a:masterClrMapping/>
  </p:clrMapOvr>
  <p:transition>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0" u="none" strike="noStrike" kern="1200" baseline="0" dirty="0"/>
              <a:t>Critical Stress Incidents </a:t>
            </a:r>
            <a:endParaRPr lang="en-US" dirty="0"/>
          </a:p>
        </p:txBody>
      </p:sp>
      <p:sp>
        <p:nvSpPr>
          <p:cNvPr id="3" name="Content Placeholder 2"/>
          <p:cNvSpPr>
            <a:spLocks noGrp="1"/>
          </p:cNvSpPr>
          <p:nvPr>
            <p:ph idx="1"/>
          </p:nvPr>
        </p:nvSpPr>
        <p:spPr/>
        <p:txBody>
          <a:bodyPr/>
          <a:lstStyle/>
          <a:p>
            <a:pPr marL="365760" indent="-365760">
              <a:buSzPct val="100000"/>
              <a:buFont typeface="Arial" panose="020B0604020202020204" pitchFamily="34" charset="0"/>
              <a:buChar char="•"/>
            </a:pPr>
            <a:r>
              <a:rPr lang="en-US" dirty="0"/>
              <a:t>Critical stress incident</a:t>
            </a:r>
          </a:p>
          <a:p>
            <a:pPr marL="731520" lvl="1" indent="-365760">
              <a:buSzPct val="100000"/>
              <a:buFont typeface="Arial" panose="020B0604020202020204" pitchFamily="34" charset="0"/>
              <a:buChar char="•"/>
            </a:pPr>
            <a:r>
              <a:rPr lang="en-US" dirty="0"/>
              <a:t>An incident that results in a stress response in EMS practitioners</a:t>
            </a:r>
          </a:p>
          <a:p>
            <a:pPr marL="365760" indent="-365760">
              <a:buSzPct val="100000"/>
              <a:buFont typeface="Arial" panose="020B0604020202020204" pitchFamily="34" charset="0"/>
              <a:buChar char="•"/>
            </a:pPr>
            <a:r>
              <a:rPr lang="en-US" dirty="0"/>
              <a:t>Has anyone here experienced a critical stress incident?</a:t>
            </a:r>
            <a:endParaRPr lang="en-US" i="1" dirty="0"/>
          </a:p>
        </p:txBody>
      </p:sp>
    </p:spTree>
    <p:extLst>
      <p:ext uri="{BB962C8B-B14F-4D97-AF65-F5344CB8AC3E}">
        <p14:creationId xmlns:p14="http://schemas.microsoft.com/office/powerpoint/2010/main" val="9016688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US" b="1" dirty="0">
                <a:latin typeface="Arial" panose="020B0604020202020204" pitchFamily="34" charset="0"/>
                <a:cs typeface="Arial" panose="020B0604020202020204" pitchFamily="34" charset="0"/>
              </a:rPr>
              <a:t>Statistics</a:t>
            </a:r>
            <a:r>
              <a:rPr lang="en-US" sz="4000" b="1" dirty="0">
                <a:latin typeface="Arial" panose="020B060402020202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BCE8CEE9-8682-0E42-A9E9-D3FC9AE9D092}"/>
              </a:ext>
            </a:extLst>
          </p:cNvPr>
          <p:cNvSpPr>
            <a:spLocks noGrp="1"/>
          </p:cNvSpPr>
          <p:nvPr>
            <p:ph idx="1"/>
          </p:nvPr>
        </p:nvSpPr>
        <p:spPr/>
        <p:txBody>
          <a:bodyPr/>
          <a:lstStyle/>
          <a:p>
            <a:pPr marL="365760" indent="-365760">
              <a:buFont typeface="Arial" panose="020B0604020202020204" pitchFamily="34" charset="0"/>
              <a:buChar char="•"/>
            </a:pPr>
            <a:r>
              <a:rPr lang="en-US" dirty="0"/>
              <a:t>General population</a:t>
            </a:r>
          </a:p>
          <a:p>
            <a:pPr marL="731520" lvl="1" indent="-365760">
              <a:buFont typeface="Arial" panose="020B0604020202020204" pitchFamily="34" charset="0"/>
              <a:buChar char="•"/>
            </a:pPr>
            <a:r>
              <a:rPr lang="en-US" dirty="0"/>
              <a:t>3.7% of the population contemplate suicide</a:t>
            </a:r>
          </a:p>
          <a:p>
            <a:pPr marL="731520" lvl="1" indent="-365760">
              <a:buFont typeface="Arial" panose="020B0604020202020204" pitchFamily="34" charset="0"/>
              <a:buChar char="•"/>
            </a:pPr>
            <a:r>
              <a:rPr lang="en-US" dirty="0"/>
              <a:t>0.5% attempt suicide</a:t>
            </a:r>
          </a:p>
          <a:p>
            <a:pPr marL="365760" indent="-365760">
              <a:buFont typeface="Arial" panose="020B0604020202020204" pitchFamily="34" charset="0"/>
              <a:buChar char="•"/>
            </a:pPr>
            <a:r>
              <a:rPr lang="en-US" dirty="0"/>
              <a:t>EMS practitioners</a:t>
            </a:r>
          </a:p>
          <a:p>
            <a:pPr marL="731520" lvl="1" indent="-365760">
              <a:buFont typeface="Arial" panose="020B0604020202020204" pitchFamily="34" charset="0"/>
              <a:buChar char="•"/>
            </a:pPr>
            <a:r>
              <a:rPr lang="en-US" dirty="0"/>
              <a:t>37% of EMS practitioners contemplate suicide </a:t>
            </a:r>
          </a:p>
          <a:p>
            <a:pPr marL="731520" lvl="1" indent="-365760">
              <a:buFont typeface="Arial" panose="020B0604020202020204" pitchFamily="34" charset="0"/>
              <a:buChar char="•"/>
            </a:pPr>
            <a:r>
              <a:rPr lang="en-US" dirty="0"/>
              <a:t>6.6% attempt suicide </a:t>
            </a:r>
          </a:p>
          <a:p>
            <a:pPr marL="365760" indent="-365760">
              <a:buFont typeface="Arial" panose="020B0604020202020204" pitchFamily="34" charset="0"/>
              <a:buChar char="•"/>
            </a:pPr>
            <a:r>
              <a:rPr lang="en-US" dirty="0"/>
              <a:t>85% of EMS practitioners have experienced a critical incident</a:t>
            </a:r>
          </a:p>
        </p:txBody>
      </p:sp>
    </p:spTree>
    <p:extLst>
      <p:ext uri="{BB962C8B-B14F-4D97-AF65-F5344CB8AC3E}">
        <p14:creationId xmlns:p14="http://schemas.microsoft.com/office/powerpoint/2010/main" val="4223301802"/>
      </p:ext>
    </p:extLst>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5582D82-25F1-D044-86C6-34376DF86BD5}"/>
              </a:ext>
            </a:extLst>
          </p:cNvPr>
          <p:cNvSpPr>
            <a:spLocks noGrp="1"/>
          </p:cNvSpPr>
          <p:nvPr>
            <p:ph type="body" idx="2"/>
          </p:nvPr>
        </p:nvSpPr>
        <p:spPr/>
        <p:txBody>
          <a:bodyPr/>
          <a:lstStyle/>
          <a:p>
            <a:r>
              <a:rPr lang="en-US" dirty="0"/>
              <a:t>There are three kinds of stressors</a:t>
            </a:r>
          </a:p>
        </p:txBody>
      </p:sp>
      <p:sp>
        <p:nvSpPr>
          <p:cNvPr id="4" name="Content Placeholder 3"/>
          <p:cNvSpPr>
            <a:spLocks noGrp="1"/>
          </p:cNvSpPr>
          <p:nvPr>
            <p:ph sz="half" idx="1"/>
          </p:nvPr>
        </p:nvSpPr>
        <p:spPr/>
        <p:txBody>
          <a:bodyPr/>
          <a:lstStyle/>
          <a:p>
            <a:pPr marL="292100" indent="-293688">
              <a:buSzPct val="100000"/>
              <a:buFont typeface="Arial" panose="020B0604020202020204" pitchFamily="34" charset="0"/>
              <a:buChar char="•"/>
            </a:pPr>
            <a:r>
              <a:rPr lang="en-US" dirty="0"/>
              <a:t>Situational: What happens during the call</a:t>
            </a:r>
          </a:p>
          <a:p>
            <a:pPr marL="292100" indent="-293688">
              <a:buSzPct val="100000"/>
              <a:buFont typeface="Arial" panose="020B0604020202020204" pitchFamily="34" charset="0"/>
              <a:buChar char="•"/>
            </a:pPr>
            <a:r>
              <a:rPr lang="en-US" dirty="0"/>
              <a:t>Personal: Your feelings during and after the call</a:t>
            </a:r>
          </a:p>
          <a:p>
            <a:pPr marL="292100" indent="-293688">
              <a:buSzPct val="100000"/>
              <a:buFont typeface="Arial" panose="020B0604020202020204" pitchFamily="34" charset="0"/>
              <a:buChar char="•"/>
            </a:pPr>
            <a:r>
              <a:rPr lang="en-US" dirty="0"/>
              <a:t>Systemic: Problems in the organization you work for</a:t>
            </a:r>
          </a:p>
        </p:txBody>
      </p:sp>
      <p:sp>
        <p:nvSpPr>
          <p:cNvPr id="2" name="Title 1"/>
          <p:cNvSpPr>
            <a:spLocks noGrp="1"/>
          </p:cNvSpPr>
          <p:nvPr>
            <p:ph type="title"/>
          </p:nvPr>
        </p:nvSpPr>
        <p:spPr/>
        <p:txBody>
          <a:bodyPr>
            <a:normAutofit/>
          </a:bodyPr>
          <a:lstStyle/>
          <a:p>
            <a:r>
              <a:rPr lang="en-US" dirty="0"/>
              <a:t>What Are the Stressors That </a:t>
            </a:r>
            <a:br>
              <a:rPr lang="en-US" dirty="0"/>
            </a:br>
            <a:r>
              <a:rPr lang="en-US" dirty="0"/>
              <a:t>Impact Resilience?</a:t>
            </a:r>
          </a:p>
        </p:txBody>
      </p:sp>
      <p:pic>
        <p:nvPicPr>
          <p:cNvPr id="7" name="Picture 6" descr="A picture containing outdoor, person, transport&#10;&#10;Description automatically generated">
            <a:extLst>
              <a:ext uri="{FF2B5EF4-FFF2-40B4-BE49-F238E27FC236}">
                <a16:creationId xmlns:a16="http://schemas.microsoft.com/office/drawing/2014/main" id="{F92F2E1F-553A-D948-A663-0A231C1DD213}"/>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1" y="2514600"/>
            <a:ext cx="3429001" cy="3543300"/>
          </a:xfrm>
          <a:prstGeom prst="rect">
            <a:avLst/>
          </a:prstGeom>
        </p:spPr>
      </p:pic>
    </p:spTree>
    <p:extLst>
      <p:ext uri="{BB962C8B-B14F-4D97-AF65-F5344CB8AC3E}">
        <p14:creationId xmlns:p14="http://schemas.microsoft.com/office/powerpoint/2010/main" val="2951614359"/>
      </p:ext>
    </p:extLst>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What Makes an Incident </a:t>
            </a:r>
            <a:br>
              <a:rPr lang="en-US" dirty="0"/>
            </a:br>
            <a:r>
              <a:rPr lang="en-US" dirty="0"/>
              <a:t>Critical for EMS Practitioners? </a:t>
            </a:r>
          </a:p>
        </p:txBody>
      </p:sp>
      <p:sp>
        <p:nvSpPr>
          <p:cNvPr id="6" name="Content Placeholder 5"/>
          <p:cNvSpPr>
            <a:spLocks noGrp="1"/>
          </p:cNvSpPr>
          <p:nvPr>
            <p:ph idx="1"/>
          </p:nvPr>
        </p:nvSpPr>
        <p:spPr/>
        <p:txBody>
          <a:bodyPr/>
          <a:lstStyle/>
          <a:p>
            <a:pPr marL="0" indent="0">
              <a:buNone/>
            </a:pPr>
            <a:r>
              <a:rPr lang="en-US" dirty="0"/>
              <a:t>Research conducted by J. Halpern </a:t>
            </a:r>
            <a:r>
              <a:rPr lang="en-US" i="1" dirty="0"/>
              <a:t>et al. </a:t>
            </a:r>
            <a:r>
              <a:rPr lang="en-US" dirty="0"/>
              <a:t>found that:</a:t>
            </a:r>
          </a:p>
          <a:p>
            <a:pPr>
              <a:buSzPct val="100000"/>
              <a:buFont typeface="Arial" panose="020B0604020202020204" pitchFamily="34" charset="0"/>
              <a:buChar char="•"/>
            </a:pPr>
            <a:r>
              <a:rPr lang="en-US" dirty="0"/>
              <a:t>Critical incidents are associated most strongly with stressors in the personal category.</a:t>
            </a:r>
          </a:p>
          <a:p>
            <a:pPr>
              <a:buSzPct val="100000"/>
              <a:buFont typeface="Arial" panose="020B0604020202020204" pitchFamily="34" charset="0"/>
              <a:buChar char="•"/>
            </a:pPr>
            <a:r>
              <a:rPr lang="en-US" dirty="0"/>
              <a:t>39% of practitioners who reported critical incidents had experienced stressors in all three categories.</a:t>
            </a:r>
          </a:p>
          <a:p>
            <a:pPr>
              <a:buSzPct val="100000"/>
              <a:buFont typeface="Arial" panose="020B0604020202020204" pitchFamily="34" charset="0"/>
              <a:buChar char="•"/>
            </a:pPr>
            <a:r>
              <a:rPr lang="en-US" dirty="0"/>
              <a:t>33% reported experiencing stressors in personal and situational categories.</a:t>
            </a:r>
          </a:p>
          <a:p>
            <a:pPr>
              <a:buSzPct val="100000"/>
              <a:buFont typeface="Arial" panose="020B0604020202020204" pitchFamily="34" charset="0"/>
              <a:buChar char="•"/>
            </a:pPr>
            <a:r>
              <a:rPr lang="en-US" dirty="0"/>
              <a:t>Systemic stress is associated with burnout but less so with PTSD and depression.</a:t>
            </a:r>
          </a:p>
        </p:txBody>
      </p:sp>
    </p:spTree>
    <p:extLst>
      <p:ext uri="{BB962C8B-B14F-4D97-AF65-F5344CB8AC3E}">
        <p14:creationId xmlns:p14="http://schemas.microsoft.com/office/powerpoint/2010/main" val="1342314620"/>
      </p:ext>
    </p:extLst>
  </p:cSld>
  <p:clrMapOvr>
    <a:masterClrMapping/>
  </p:clrMapOvr>
  <p:transition>
    <p:random/>
  </p:transition>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0.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8.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9.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0.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8.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9.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8.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9.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33958</TotalTime>
  <Words>3335</Words>
  <Application>Microsoft Office PowerPoint</Application>
  <PresentationFormat>On-screen Show (4:3)</PresentationFormat>
  <Paragraphs>384</Paragraphs>
  <Slides>31</Slides>
  <Notes>31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Constantia</vt:lpstr>
      <vt:lpstr>Courier New</vt:lpstr>
      <vt:lpstr>Times New Roman</vt:lpstr>
      <vt:lpstr>Wingdings 2</vt:lpstr>
      <vt:lpstr>Flow</vt:lpstr>
      <vt:lpstr>Mental Health Resilience  for EMS Practitioners</vt:lpstr>
      <vt:lpstr>What We Will Discuss</vt:lpstr>
      <vt:lpstr>What About You?</vt:lpstr>
      <vt:lpstr>The Prevalence of Psychological Distress in EMS Practitioners</vt:lpstr>
      <vt:lpstr>The Reality</vt:lpstr>
      <vt:lpstr>Critical Stress Incidents </vt:lpstr>
      <vt:lpstr>Statistics </vt:lpstr>
      <vt:lpstr>What Are the Stressors That  Impact Resilience?</vt:lpstr>
      <vt:lpstr>What Makes an Incident  Critical for EMS Practitioners? </vt:lpstr>
      <vt:lpstr>Situational Stressors</vt:lpstr>
      <vt:lpstr>EMS System Stressors (1 of 2)</vt:lpstr>
      <vt:lpstr>EMS System Stressors (2 of 2)</vt:lpstr>
      <vt:lpstr>Personal Stressors</vt:lpstr>
      <vt:lpstr>Minimize the Effects of  Critical Incidents </vt:lpstr>
      <vt:lpstr>Minimize the Effects of  Critical Incidents</vt:lpstr>
      <vt:lpstr>Minimize the Effects of  Critical Incidents </vt:lpstr>
      <vt:lpstr>Increasing Resilience</vt:lpstr>
      <vt:lpstr>Stress Management Strategies</vt:lpstr>
      <vt:lpstr>Posttraumatic Growth</vt:lpstr>
      <vt:lpstr>Posttraumatic Growth</vt:lpstr>
      <vt:lpstr>Remember</vt:lpstr>
      <vt:lpstr>Seeking Help From Professionals</vt:lpstr>
      <vt:lpstr>Helping Coworkers With  Critical Stress</vt:lpstr>
      <vt:lpstr> How Can We Provide Support?</vt:lpstr>
      <vt:lpstr>Helping Our Own</vt:lpstr>
      <vt:lpstr>Hurting Our Own</vt:lpstr>
      <vt:lpstr>When Does a Co-worker need Immediate Care?</vt:lpstr>
      <vt:lpstr>When Is Immediate Action Critical? </vt:lpstr>
      <vt:lpstr>Obstacles to Seeking Help</vt:lpstr>
      <vt:lpstr>Summary</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Extern Training</dc:title>
  <dc:creator>billy</dc:creator>
  <cp:lastModifiedBy>Nancy Hoffmann</cp:lastModifiedBy>
  <cp:revision>1094</cp:revision>
  <dcterms:created xsi:type="dcterms:W3CDTF">2010-01-02T23:17:07Z</dcterms:created>
  <dcterms:modified xsi:type="dcterms:W3CDTF">2021-12-22T23:41:26Z</dcterms:modified>
</cp:coreProperties>
</file>