
<file path=[Content_Types].xml><?xml version="1.0" encoding="utf-8"?>
<Types xmlns="http://schemas.openxmlformats.org/package/2006/content-types">
  <Default Extension="xml" ContentType="application/xml"/>
  <Default Extension="3gp" ContentType="video/unknown"/>
  <Default Extension="wmf" ContentType="image/x-wmf"/>
  <Default Extension="jpe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836" r:id="rId1"/>
  </p:sldMasterIdLst>
  <p:notesMasterIdLst>
    <p:notesMasterId r:id="rId1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Garamond" pitchFamily="18" charset="0"/>
        <a:ea typeface="ＭＳ Ｐゴシック"/>
        <a:cs typeface="ＭＳ Ｐゴシック"/>
      </a:defRPr>
    </a:lvl1pPr>
    <a:lvl2pPr marL="457200" algn="l" rtl="0" fontAlgn="base">
      <a:spcBef>
        <a:spcPct val="0"/>
      </a:spcBef>
      <a:spcAft>
        <a:spcPct val="0"/>
      </a:spcAft>
      <a:defRPr kern="1200">
        <a:solidFill>
          <a:schemeClr val="tx1"/>
        </a:solidFill>
        <a:latin typeface="Garamond" pitchFamily="18" charset="0"/>
        <a:ea typeface="ＭＳ Ｐゴシック"/>
        <a:cs typeface="ＭＳ Ｐゴシック"/>
      </a:defRPr>
    </a:lvl2pPr>
    <a:lvl3pPr marL="914400" algn="l" rtl="0" fontAlgn="base">
      <a:spcBef>
        <a:spcPct val="0"/>
      </a:spcBef>
      <a:spcAft>
        <a:spcPct val="0"/>
      </a:spcAft>
      <a:defRPr kern="1200">
        <a:solidFill>
          <a:schemeClr val="tx1"/>
        </a:solidFill>
        <a:latin typeface="Garamond" pitchFamily="18" charset="0"/>
        <a:ea typeface="ＭＳ Ｐゴシック"/>
        <a:cs typeface="ＭＳ Ｐゴシック"/>
      </a:defRPr>
    </a:lvl3pPr>
    <a:lvl4pPr marL="1371600" algn="l" rtl="0" fontAlgn="base">
      <a:spcBef>
        <a:spcPct val="0"/>
      </a:spcBef>
      <a:spcAft>
        <a:spcPct val="0"/>
      </a:spcAft>
      <a:defRPr kern="1200">
        <a:solidFill>
          <a:schemeClr val="tx1"/>
        </a:solidFill>
        <a:latin typeface="Garamond" pitchFamily="18" charset="0"/>
        <a:ea typeface="ＭＳ Ｐゴシック"/>
        <a:cs typeface="ＭＳ Ｐゴシック"/>
      </a:defRPr>
    </a:lvl4pPr>
    <a:lvl5pPr marL="1828800" algn="l" rtl="0" fontAlgn="base">
      <a:spcBef>
        <a:spcPct val="0"/>
      </a:spcBef>
      <a:spcAft>
        <a:spcPct val="0"/>
      </a:spcAft>
      <a:defRPr kern="1200">
        <a:solidFill>
          <a:schemeClr val="tx1"/>
        </a:solidFill>
        <a:latin typeface="Garamond" pitchFamily="18" charset="0"/>
        <a:ea typeface="ＭＳ Ｐゴシック"/>
        <a:cs typeface="ＭＳ Ｐゴシック"/>
      </a:defRPr>
    </a:lvl5pPr>
    <a:lvl6pPr marL="2286000" algn="l" defTabSz="914400" rtl="0" eaLnBrk="1" latinLnBrk="0" hangingPunct="1">
      <a:defRPr kern="1200">
        <a:solidFill>
          <a:schemeClr val="tx1"/>
        </a:solidFill>
        <a:latin typeface="Garamond" pitchFamily="18" charset="0"/>
        <a:ea typeface="ＭＳ Ｐゴシック"/>
        <a:cs typeface="ＭＳ Ｐゴシック"/>
      </a:defRPr>
    </a:lvl6pPr>
    <a:lvl7pPr marL="2743200" algn="l" defTabSz="914400" rtl="0" eaLnBrk="1" latinLnBrk="0" hangingPunct="1">
      <a:defRPr kern="1200">
        <a:solidFill>
          <a:schemeClr val="tx1"/>
        </a:solidFill>
        <a:latin typeface="Garamond" pitchFamily="18" charset="0"/>
        <a:ea typeface="ＭＳ Ｐゴシック"/>
        <a:cs typeface="ＭＳ Ｐゴシック"/>
      </a:defRPr>
    </a:lvl7pPr>
    <a:lvl8pPr marL="3200400" algn="l" defTabSz="914400" rtl="0" eaLnBrk="1" latinLnBrk="0" hangingPunct="1">
      <a:defRPr kern="1200">
        <a:solidFill>
          <a:schemeClr val="tx1"/>
        </a:solidFill>
        <a:latin typeface="Garamond" pitchFamily="18" charset="0"/>
        <a:ea typeface="ＭＳ Ｐゴシック"/>
        <a:cs typeface="ＭＳ Ｐゴシック"/>
      </a:defRPr>
    </a:lvl8pPr>
    <a:lvl9pPr marL="3657600" algn="l" defTabSz="914400" rtl="0" eaLnBrk="1" latinLnBrk="0" hangingPunct="1">
      <a:defRPr kern="1200">
        <a:solidFill>
          <a:schemeClr val="tx1"/>
        </a:solidFill>
        <a:latin typeface="Garamond" pitchFamily="18"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4" d="100"/>
          <a:sy n="84" d="100"/>
        </p:scale>
        <p:origin x="-156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6D286E69-BB47-5240-8C86-433BBFA78450}" type="datetimeFigureOut">
              <a:rPr lang="en-US" smtClean="0"/>
              <a:t>2/11/15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B50B4209-62AA-E54D-B7CF-AABA69A0C995}" type="slidenum">
              <a:rPr lang="en-US" smtClean="0"/>
              <a:t>‹#›</a:t>
            </a:fld>
            <a:endParaRPr lang="en-US"/>
          </a:p>
        </p:txBody>
      </p:sp>
    </p:spTree>
    <p:extLst>
      <p:ext uri="{BB962C8B-B14F-4D97-AF65-F5344CB8AC3E}">
        <p14:creationId xmlns:p14="http://schemas.microsoft.com/office/powerpoint/2010/main" val="33038400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Airway problems on the battlefield account for a small percentage of combat injuries and death. However, you must be prepared to evaluate and manage a casualty</a:t>
            </a:r>
            <a:r>
              <a:rPr lang="ja-JP" altLang="en-US">
                <a:latin typeface="Times New Roman" charset="0"/>
              </a:rPr>
              <a:t>’</a:t>
            </a:r>
            <a:r>
              <a:rPr lang="en-US" altLang="ja-JP">
                <a:latin typeface="Times New Roman" charset="0"/>
              </a:rPr>
              <a:t>s airway if compromised. Maxillofacial trauma probably accounts for the majority of airway problems.</a:t>
            </a:r>
            <a:endParaRPr lang="en-US">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ln/>
        </p:spPr>
      </p:sp>
      <p:sp>
        <p:nvSpPr>
          <p:cNvPr id="3789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Read text</a:t>
            </a:r>
          </a:p>
          <a:p>
            <a:endParaRPr lang="en-US">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a:ln/>
        </p:spPr>
      </p:sp>
      <p:sp>
        <p:nvSpPr>
          <p:cNvPr id="399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The NPA provides secure air passage behind the soft palate and tongue.</a:t>
            </a:r>
          </a:p>
        </p:txBody>
      </p:sp>
      <p:sp>
        <p:nvSpPr>
          <p:cNvPr id="4" name="Slide Number Placeholder 3"/>
          <p:cNvSpPr>
            <a:spLocks noGrp="1"/>
          </p:cNvSpPr>
          <p:nvPr>
            <p:ph type="sldNum" sz="quarter" idx="5"/>
          </p:nvPr>
        </p:nvSpPr>
        <p:spPr/>
        <p:txBody>
          <a:bodyPr/>
          <a:lstStyle/>
          <a:p>
            <a:pPr>
              <a:defRPr/>
            </a:pPr>
            <a:fld id="{071BA3D1-EED4-AB42-ADDE-6BE137C0383B}"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If the NPA won’t go in easily, </a:t>
            </a:r>
            <a:r>
              <a:rPr lang="en-US" b="1">
                <a:latin typeface="Times New Roman" charset="0"/>
              </a:rPr>
              <a:t>Do Not Force It</a:t>
            </a:r>
            <a:r>
              <a:rPr lang="en-US">
                <a:latin typeface="Times New Roman" charset="0"/>
              </a:rPr>
              <a:t>. A bloody nose is the most common complication of the NPA, and blood in the throat of an unconscious casualty is not a good thing.  Positioning the casualty is the next best way to keep the airway open while you get the attention of a medic or corpsman.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Use the AVPU system to determine level of consciousness.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An unconscious person may not be able to maintain an open airway.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ln/>
        </p:spPr>
      </p:sp>
      <p:sp>
        <p:nvSpPr>
          <p:cNvPr id="256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The head tilt / chin lift maneuver is an effective way to open the airway in a casualty who has  no injury to his cervical spine.</a:t>
            </a:r>
          </a:p>
          <a:p>
            <a:r>
              <a:rPr lang="en-US">
                <a:latin typeface="Times New Roman" charset="0"/>
              </a:rPr>
              <a:t>Read text.</a:t>
            </a:r>
          </a:p>
          <a:p>
            <a:r>
              <a:rPr lang="en-US">
                <a:latin typeface="Times New Roman" charset="0"/>
              </a:rPr>
              <a:t>Demonstrate the maneuver on a volunteer student or a manikin.</a:t>
            </a:r>
          </a:p>
        </p:txBody>
      </p:sp>
      <p:sp>
        <p:nvSpPr>
          <p:cNvPr id="4" name="Slide Number Placeholder 3"/>
          <p:cNvSpPr>
            <a:spLocks noGrp="1"/>
          </p:cNvSpPr>
          <p:nvPr>
            <p:ph type="sldNum" sz="quarter" idx="5"/>
          </p:nvPr>
        </p:nvSpPr>
        <p:spPr/>
        <p:txBody>
          <a:bodyPr/>
          <a:lstStyle/>
          <a:p>
            <a:pPr>
              <a:defRPr/>
            </a:pPr>
            <a:fld id="{934F7677-7153-774D-ADBF-49AA3377F2FE}"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a:ln/>
        </p:spPr>
      </p:sp>
      <p:sp>
        <p:nvSpPr>
          <p:cNvPr id="276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The jaw-thrust is the safest first approach to opening the airway of a casualty who has a suspected neck injury because in most cases it can be accomplished without extending the neck.</a:t>
            </a:r>
          </a:p>
          <a:p>
            <a:r>
              <a:rPr lang="en-US">
                <a:latin typeface="Times New Roman" charset="0"/>
              </a:rPr>
              <a:t>Read text.</a:t>
            </a:r>
          </a:p>
          <a:p>
            <a:r>
              <a:rPr lang="en-US">
                <a:latin typeface="Times New Roman" charset="0"/>
              </a:rPr>
              <a:t>Demonstrate the maneuver on a student volunteer or a manikin. </a:t>
            </a:r>
          </a:p>
        </p:txBody>
      </p:sp>
      <p:sp>
        <p:nvSpPr>
          <p:cNvPr id="4" name="Slide Number Placeholder 3"/>
          <p:cNvSpPr>
            <a:spLocks noGrp="1"/>
          </p:cNvSpPr>
          <p:nvPr>
            <p:ph type="sldNum" sz="quarter" idx="5"/>
          </p:nvPr>
        </p:nvSpPr>
        <p:spPr/>
        <p:txBody>
          <a:bodyPr/>
          <a:lstStyle/>
          <a:p>
            <a:pPr>
              <a:defRPr/>
            </a:pPr>
            <a:fld id="{21956A0E-7247-1046-AF39-EC8FA2BD7DEE}"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While keeping the airway open, </a:t>
            </a:r>
            <a:r>
              <a:rPr lang="en-US" b="1">
                <a:latin typeface="Times New Roman" charset="0"/>
              </a:rPr>
              <a:t>LOOK </a:t>
            </a:r>
            <a:r>
              <a:rPr lang="en-US">
                <a:latin typeface="Times New Roman" charset="0"/>
              </a:rPr>
              <a:t>for the chest to rise and fall, </a:t>
            </a:r>
            <a:r>
              <a:rPr lang="en-US" b="1">
                <a:latin typeface="Times New Roman" charset="0"/>
              </a:rPr>
              <a:t>LISTEN </a:t>
            </a:r>
            <a:r>
              <a:rPr lang="en-US">
                <a:latin typeface="Times New Roman" charset="0"/>
              </a:rPr>
              <a:t>for air escaping during exhalation by placing your ear near the casualty’s mouth, and </a:t>
            </a:r>
            <a:r>
              <a:rPr lang="en-US" b="1">
                <a:latin typeface="Times New Roman" charset="0"/>
              </a:rPr>
              <a:t>FEEL </a:t>
            </a:r>
            <a:r>
              <a:rPr lang="en-US">
                <a:latin typeface="Times New Roman" charset="0"/>
              </a:rPr>
              <a:t>for the flow of air on your cheek. </a:t>
            </a:r>
          </a:p>
          <a:p>
            <a:r>
              <a:rPr lang="en-US">
                <a:latin typeface="Times New Roman" charset="0"/>
              </a:rPr>
              <a:t>The number of breaths in 30 seconds doubled gives you the casualty’s respiratory rate. The normal respiratory rate for an adult at rest is 12-20 breaths per minute.</a:t>
            </a:r>
          </a:p>
          <a:p>
            <a:r>
              <a:rPr lang="en-US">
                <a:latin typeface="Times New Roman" charset="0"/>
              </a:rPr>
              <a:t>This is a good time to look into the casualty’s mouth and remove anything that shouldn’t be in there by sweeping it out with a crooked finger. Be careful not to push anything further back in the casualty’s throat.</a:t>
            </a:r>
          </a:p>
          <a:p>
            <a:r>
              <a:rPr lang="en-US">
                <a:latin typeface="Times New Roman" charset="0"/>
              </a:rPr>
              <a:t>The head tilt / chin lift and jaw thrust are temporary measures. They are impossible to maintain while moving the casualty or inside a cramped evacuation platform. A Nasopharyngeal airway (or NPA) is a device that can keep the casualty’s airway open, allowing the person protecting the casualty’s airway to move on to other things.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This is a nasopharyngeal airway. The NPA is the primary airway adjunct used in tactical settings. When properly inserted it is very likely to stay in place, and it is unlikely to cause gagging in a semi-conscious casualty.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a:latin typeface="Times New Roman" charset="0"/>
              </a:rPr>
              <a:t>An NPA must be used cautiously in any casualty with head trauma. If the floor of the brain cavity has been fractured, the NPA could be accidentally inserted into the brain.</a:t>
            </a:r>
            <a:endParaRPr lang="en-US">
              <a:latin typeface="Times New Roman" charset="0"/>
            </a:endParaRPr>
          </a:p>
          <a:p>
            <a:r>
              <a:rPr lang="en-US">
                <a:latin typeface="Times New Roman" charset="0"/>
              </a:rPr>
              <a:t>Before inserting an NPA inspect the roof of the casualty</a:t>
            </a:r>
            <a:r>
              <a:rPr lang="ja-JP" altLang="en-US">
                <a:latin typeface="Times New Roman" charset="0"/>
              </a:rPr>
              <a:t>’</a:t>
            </a:r>
            <a:r>
              <a:rPr lang="en-US" altLang="ja-JP">
                <a:latin typeface="Times New Roman" charset="0"/>
              </a:rPr>
              <a:t>s mouth, nose and ears. Look for any disruption of the soft and hard palate. Clear liquid leaking from the nose or ears of a casualty with significant head trauma is probably cerebrospinal fluid, and such leakage indicates a skull fracture.</a:t>
            </a:r>
            <a:endParaRPr lang="en-US">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Position the casualty, lubricate the tube…..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rtlCol="0">
            <a:normAutofit/>
          </a:bodyPr>
          <a:lstStyle/>
          <a:p>
            <a:pPr lvl="0"/>
            <a:r>
              <a:rPr lang="en-US" noProof="0" smtClean="0"/>
              <a:t>Click icon to add table</a:t>
            </a:r>
            <a:endParaRPr lang="en-US" noProof="0" dirty="0" smtClean="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905000" y="274638"/>
            <a:ext cx="6781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6"/>
          <p:cNvPicPr>
            <a:picLocks noChangeAspect="1"/>
          </p:cNvPicPr>
          <p:nvPr/>
        </p:nvPicPr>
        <p:blipFill>
          <a:blip r:embed="rId14"/>
          <a:srcRect/>
          <a:stretch>
            <a:fillRect/>
          </a:stretch>
        </p:blipFill>
        <p:spPr bwMode="auto">
          <a:xfrm>
            <a:off x="304800" y="152400"/>
            <a:ext cx="1524000" cy="13589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48" r:id="rId1"/>
    <p:sldLayoutId id="2147483847" r:id="rId2"/>
    <p:sldLayoutId id="2147483846" r:id="rId3"/>
    <p:sldLayoutId id="2147483845" r:id="rId4"/>
    <p:sldLayoutId id="2147483844" r:id="rId5"/>
    <p:sldLayoutId id="2147483843" r:id="rId6"/>
    <p:sldLayoutId id="2147483842" r:id="rId7"/>
    <p:sldLayoutId id="2147483841" r:id="rId8"/>
    <p:sldLayoutId id="2147483840" r:id="rId9"/>
    <p:sldLayoutId id="2147483839" r:id="rId10"/>
    <p:sldLayoutId id="2147483838" r:id="rId11"/>
    <p:sldLayoutId id="2147483837" r:id="rId12"/>
  </p:sldLayoutIdLst>
  <p:timing>
    <p:tnLst>
      <p:par>
        <p:cTn xmlns:p14="http://schemas.microsoft.com/office/powerpoint/2010/main" id="1" dur="indefinite" restart="never" nodeType="tmRoot"/>
      </p:par>
    </p:tnLst>
  </p:timing>
  <p:hf sldNum="0" hdr="0" ftr="0" dt="0"/>
  <p:txStyles>
    <p:titleStyle>
      <a:lvl1pPr algn="ctr" rtl="0" eaLnBrk="1" fontAlgn="base" hangingPunct="1">
        <a:spcBef>
          <a:spcPct val="0"/>
        </a:spcBef>
        <a:spcAft>
          <a:spcPct val="0"/>
        </a:spcAft>
        <a:defRPr sz="4000" b="1" kern="1200">
          <a:solidFill>
            <a:schemeClr val="tx1"/>
          </a:solidFill>
          <a:latin typeface="Times New Roman" pitchFamily="18" charset="0"/>
          <a:ea typeface="Times New Roman" pitchFamily="-84" charset="0"/>
          <a:cs typeface="Times New Roman" pitchFamily="18" charset="0"/>
        </a:defRPr>
      </a:lvl1pPr>
      <a:lvl2pPr algn="ctr" rtl="0" eaLnBrk="1" fontAlgn="base" hangingPunct="1">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2pPr>
      <a:lvl3pPr algn="ctr" rtl="0" eaLnBrk="1" fontAlgn="base" hangingPunct="1">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3pPr>
      <a:lvl4pPr algn="ctr" rtl="0" eaLnBrk="1" fontAlgn="base" hangingPunct="1">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4pPr>
      <a:lvl5pPr algn="ctr" rtl="0" eaLnBrk="1" fontAlgn="base" hangingPunct="1">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5pPr>
      <a:lvl6pPr marL="457200" algn="ctr" rtl="0" eaLnBrk="1" fontAlgn="base" hangingPunct="1">
        <a:spcBef>
          <a:spcPct val="0"/>
        </a:spcBef>
        <a:spcAft>
          <a:spcPct val="0"/>
        </a:spcAft>
        <a:defRPr sz="4000" b="1">
          <a:solidFill>
            <a:schemeClr val="tx1"/>
          </a:solidFill>
          <a:latin typeface="Times New Roman" pitchFamily="18" charset="0"/>
          <a:cs typeface="Times New Roman" pitchFamily="18" charset="0"/>
        </a:defRPr>
      </a:lvl6pPr>
      <a:lvl7pPr marL="914400" algn="ctr" rtl="0" eaLnBrk="1" fontAlgn="base" hangingPunct="1">
        <a:spcBef>
          <a:spcPct val="0"/>
        </a:spcBef>
        <a:spcAft>
          <a:spcPct val="0"/>
        </a:spcAft>
        <a:defRPr sz="4000" b="1">
          <a:solidFill>
            <a:schemeClr val="tx1"/>
          </a:solidFill>
          <a:latin typeface="Times New Roman" pitchFamily="18" charset="0"/>
          <a:cs typeface="Times New Roman" pitchFamily="18" charset="0"/>
        </a:defRPr>
      </a:lvl7pPr>
      <a:lvl8pPr marL="1371600" algn="ctr" rtl="0" eaLnBrk="1" fontAlgn="base" hangingPunct="1">
        <a:spcBef>
          <a:spcPct val="0"/>
        </a:spcBef>
        <a:spcAft>
          <a:spcPct val="0"/>
        </a:spcAft>
        <a:defRPr sz="4000" b="1">
          <a:solidFill>
            <a:schemeClr val="tx1"/>
          </a:solidFill>
          <a:latin typeface="Times New Roman" pitchFamily="18" charset="0"/>
          <a:cs typeface="Times New Roman" pitchFamily="18" charset="0"/>
        </a:defRPr>
      </a:lvl8pPr>
      <a:lvl9pPr marL="1828800" algn="ctr" rtl="0" eaLnBrk="1" fontAlgn="base" hangingPunct="1">
        <a:spcBef>
          <a:spcPct val="0"/>
        </a:spcBef>
        <a:spcAft>
          <a:spcPct val="0"/>
        </a:spcAft>
        <a:defRPr sz="4000" b="1">
          <a:solidFill>
            <a:schemeClr val="tx1"/>
          </a:solidFill>
          <a:latin typeface="Times New Roman" pitchFamily="18" charset="0"/>
          <a:cs typeface="Times New Roman" pitchFamily="18"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Times New Roman" pitchFamily="18" charset="0"/>
          <a:ea typeface="Times New Roman" pitchFamily="-84" charset="0"/>
          <a:cs typeface="Times New Roman" pitchFamily="18"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Times New Roman" pitchFamily="18" charset="0"/>
          <a:ea typeface="Times New Roman" pitchFamily="-84" charset="0"/>
          <a:cs typeface="Times New Roman" pitchFamily="18"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Times New Roman" pitchFamily="18" charset="0"/>
          <a:ea typeface="Times New Roman" pitchFamily="-84" charset="0"/>
          <a:cs typeface="Times New Roman" pitchFamily="18"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0.png"/><Relationship Id="rId1" Type="http://schemas.microsoft.com/office/2007/relationships/media" Target="../media/media1.3gp"/><Relationship Id="rId2" Type="http://schemas.openxmlformats.org/officeDocument/2006/relationships/video" Target="../media/media1.3g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4"/>
          <p:cNvSpPr>
            <a:spLocks noGrp="1" noChangeArrowheads="1"/>
          </p:cNvSpPr>
          <p:nvPr>
            <p:ph type="ctrTitle"/>
          </p:nvPr>
        </p:nvSpPr>
        <p:spPr>
          <a:xfrm>
            <a:off x="685800" y="2590800"/>
            <a:ext cx="7772400" cy="1470025"/>
          </a:xfrm>
        </p:spPr>
        <p:txBody>
          <a:bodyPr/>
          <a:lstStyle/>
          <a:p>
            <a:pPr eaLnBrk="1" hangingPunct="1"/>
            <a:r>
              <a:rPr lang="en-US">
                <a:latin typeface="Times New Roman" charset="0"/>
                <a:cs typeface="Times New Roman" charset="0"/>
              </a:rPr>
              <a:t>Airway Management Practical</a:t>
            </a:r>
          </a:p>
        </p:txBody>
      </p:sp>
      <p:sp>
        <p:nvSpPr>
          <p:cNvPr id="18434" name="Subtitle 3"/>
          <p:cNvSpPr>
            <a:spLocks noGrp="1"/>
          </p:cNvSpPr>
          <p:nvPr>
            <p:ph type="subTitle" idx="1"/>
          </p:nvPr>
        </p:nvSpPr>
        <p:spPr>
          <a:xfrm>
            <a:off x="1676400" y="0"/>
            <a:ext cx="6400800" cy="1295400"/>
          </a:xfrm>
        </p:spPr>
        <p:txBody>
          <a:bodyPr/>
          <a:lstStyle/>
          <a:p>
            <a:pPr eaLnBrk="1" hangingPunct="1"/>
            <a:r>
              <a:rPr lang="en-US" sz="4000" dirty="0">
                <a:solidFill>
                  <a:schemeClr val="tx1"/>
                </a:solidFill>
                <a:latin typeface="Times New Roman" charset="0"/>
                <a:cs typeface="Times New Roman" charset="0"/>
              </a:rPr>
              <a:t>Tactical Combat Casualty Care for  All Combatants</a:t>
            </a:r>
          </a:p>
        </p:txBody>
      </p:sp>
    </p:spTree>
    <p:extLst>
      <p:ext uri="{BB962C8B-B14F-4D97-AF65-F5344CB8AC3E}">
        <p14:creationId xmlns:p14="http://schemas.microsoft.com/office/powerpoint/2010/main" val="2947461170"/>
      </p:ext>
    </p:extLst>
  </p:cSld>
  <p:clrMapOvr>
    <a:masterClrMapping/>
  </p:clrMapOvr>
  <p:transition xmlns:p14="http://schemas.microsoft.com/office/powerpoint/2010/mai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a:spLocks noGrp="1" noChangeArrowheads="1"/>
          </p:cNvSpPr>
          <p:nvPr>
            <p:ph idx="1"/>
          </p:nvPr>
        </p:nvSpPr>
        <p:spPr/>
        <p:txBody>
          <a:bodyPr/>
          <a:lstStyle/>
          <a:p>
            <a:pPr eaLnBrk="1" hangingPunct="1"/>
            <a:r>
              <a:rPr lang="en-US" sz="2400">
                <a:latin typeface="Times New Roman" charset="0"/>
                <a:cs typeface="Times New Roman" charset="0"/>
              </a:rPr>
              <a:t>Insert the tip of the airway into either nostril with the bevel facing the nasal septum.</a:t>
            </a:r>
          </a:p>
          <a:p>
            <a:pPr lvl="1" eaLnBrk="1" hangingPunct="1"/>
            <a:r>
              <a:rPr lang="en-US" sz="2200">
                <a:latin typeface="Times New Roman" charset="0"/>
                <a:ea typeface="ＭＳ Ｐゴシック" charset="0"/>
                <a:cs typeface="Times New Roman" charset="0"/>
              </a:rPr>
              <a:t>Align the NPA perpendicular to the face and go straight in.</a:t>
            </a:r>
          </a:p>
          <a:p>
            <a:pPr lvl="1" eaLnBrk="1" hangingPunct="1"/>
            <a:r>
              <a:rPr lang="en-US" sz="2200">
                <a:latin typeface="Times New Roman" charset="0"/>
                <a:ea typeface="ＭＳ Ｐゴシック" charset="0"/>
                <a:cs typeface="Times New Roman" charset="0"/>
              </a:rPr>
              <a:t>Do not follow the ridge of the nose upward toward the brain.</a:t>
            </a:r>
          </a:p>
          <a:p>
            <a:pPr eaLnBrk="1" hangingPunct="1"/>
            <a:r>
              <a:rPr lang="en-US" sz="2400">
                <a:latin typeface="Times New Roman" charset="0"/>
                <a:cs typeface="Times New Roman" charset="0"/>
              </a:rPr>
              <a:t>Advance the NPA until the flange rests against the nostril. </a:t>
            </a:r>
          </a:p>
          <a:p>
            <a:pPr lvl="1" eaLnBrk="1" hangingPunct="1"/>
            <a:r>
              <a:rPr lang="en-US" sz="2000">
                <a:latin typeface="Times New Roman" charset="0"/>
                <a:ea typeface="ＭＳ Ｐゴシック" charset="0"/>
                <a:cs typeface="Times New Roman" charset="0"/>
              </a:rPr>
              <a:t>If you meet resistance, try gently rotating the </a:t>
            </a:r>
            <a:br>
              <a:rPr lang="en-US" sz="2000">
                <a:latin typeface="Times New Roman" charset="0"/>
                <a:ea typeface="ＭＳ Ｐゴシック" charset="0"/>
                <a:cs typeface="Times New Roman" charset="0"/>
              </a:rPr>
            </a:br>
            <a:r>
              <a:rPr lang="en-US" sz="2000">
                <a:latin typeface="Times New Roman" charset="0"/>
                <a:ea typeface="ＭＳ Ｐゴシック" charset="0"/>
                <a:cs typeface="Times New Roman" charset="0"/>
              </a:rPr>
              <a:t>NPA a little.</a:t>
            </a:r>
          </a:p>
          <a:p>
            <a:pPr lvl="1" eaLnBrk="1" hangingPunct="1"/>
            <a:r>
              <a:rPr lang="en-US" sz="2000">
                <a:latin typeface="Times New Roman" charset="0"/>
                <a:ea typeface="ＭＳ Ｐゴシック" charset="0"/>
                <a:cs typeface="Times New Roman" charset="0"/>
              </a:rPr>
              <a:t>If that doesn’t work, try the other nostril.</a:t>
            </a:r>
          </a:p>
          <a:p>
            <a:pPr eaLnBrk="1" hangingPunct="1"/>
            <a:r>
              <a:rPr lang="en-US" sz="2400">
                <a:latin typeface="Times New Roman" charset="0"/>
                <a:cs typeface="Times New Roman" charset="0"/>
              </a:rPr>
              <a:t>Tape the NPA in place to prevent </a:t>
            </a:r>
            <a:br>
              <a:rPr lang="en-US" sz="2400">
                <a:latin typeface="Times New Roman" charset="0"/>
                <a:cs typeface="Times New Roman" charset="0"/>
              </a:rPr>
            </a:br>
            <a:r>
              <a:rPr lang="en-US" sz="2400">
                <a:latin typeface="Times New Roman" charset="0"/>
                <a:cs typeface="Times New Roman" charset="0"/>
              </a:rPr>
              <a:t>migration.</a:t>
            </a:r>
          </a:p>
        </p:txBody>
      </p:sp>
      <p:sp>
        <p:nvSpPr>
          <p:cNvPr id="36866" name="Picture 4"/>
          <p:cNvSpPr>
            <a:spLocks noChangeAspect="1" noChangeArrowheads="1"/>
          </p:cNvSpPr>
          <p:nvPr/>
        </p:nvSpPr>
        <p:spPr bwMode="auto">
          <a:xfrm>
            <a:off x="2514600" y="4724400"/>
            <a:ext cx="259873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3686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724400"/>
            <a:ext cx="26431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ctangle 7"/>
          <p:cNvSpPr>
            <a:spLocks noChangeArrowheads="1"/>
          </p:cNvSpPr>
          <p:nvPr/>
        </p:nvSpPr>
        <p:spPr bwMode="auto">
          <a:xfrm>
            <a:off x="6019800" y="4724400"/>
            <a:ext cx="2667000" cy="1828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869" name="Rectangle 2"/>
          <p:cNvSpPr>
            <a:spLocks noGrp="1" noChangeArrowheads="1"/>
          </p:cNvSpPr>
          <p:nvPr>
            <p:ph type="title"/>
          </p:nvPr>
        </p:nvSpPr>
        <p:spPr>
          <a:xfrm>
            <a:off x="1752600" y="1588"/>
            <a:ext cx="6858000" cy="1143000"/>
          </a:xfrm>
        </p:spPr>
        <p:txBody>
          <a:bodyPr/>
          <a:lstStyle/>
          <a:p>
            <a:pPr eaLnBrk="1" hangingPunct="1"/>
            <a:r>
              <a:rPr lang="en-US">
                <a:latin typeface="Times New Roman" charset="0"/>
                <a:cs typeface="Times New Roman" charset="0"/>
              </a:rPr>
              <a:t>Nasopharyngeal Airway</a:t>
            </a:r>
          </a:p>
        </p:txBody>
      </p:sp>
    </p:spTree>
    <p:extLst>
      <p:ext uri="{BB962C8B-B14F-4D97-AF65-F5344CB8AC3E}">
        <p14:creationId xmlns:p14="http://schemas.microsoft.com/office/powerpoint/2010/main" val="160845622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1752600" y="1588"/>
            <a:ext cx="6858000" cy="1143000"/>
          </a:xfrm>
        </p:spPr>
        <p:txBody>
          <a:bodyPr/>
          <a:lstStyle/>
          <a:p>
            <a:pPr eaLnBrk="1" hangingPunct="1"/>
            <a:r>
              <a:rPr lang="en-US">
                <a:latin typeface="Times New Roman" charset="0"/>
                <a:cs typeface="Times New Roman" charset="0"/>
              </a:rPr>
              <a:t>Nasopharyngeal Airway</a:t>
            </a:r>
          </a:p>
        </p:txBody>
      </p:sp>
      <p:pic>
        <p:nvPicPr>
          <p:cNvPr id="3891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t="5171" b="5171"/>
          <a:stretch>
            <a:fillRect/>
          </a:stretch>
        </p:blipFill>
        <p:spPr/>
      </p:pic>
    </p:spTree>
    <p:extLst>
      <p:ext uri="{BB962C8B-B14F-4D97-AF65-F5344CB8AC3E}">
        <p14:creationId xmlns:p14="http://schemas.microsoft.com/office/powerpoint/2010/main" val="52883875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245225"/>
            <a:ext cx="2133600" cy="476250"/>
          </a:xfrm>
          <a:prstGeom prst="rect">
            <a:avLst/>
          </a:prstGeom>
        </p:spPr>
        <p:txBody>
          <a:bodyPr/>
          <a:lstStyle/>
          <a:p>
            <a:pPr>
              <a:defRPr/>
            </a:pPr>
            <a:fld id="{8B04A762-5C07-6A41-9404-C018F793A503}" type="slidenum">
              <a:rPr lang="en-US" smtClean="0"/>
              <a:pPr>
                <a:defRPr/>
              </a:pPr>
              <a:t>12</a:t>
            </a:fld>
            <a:endParaRPr lang="en-US" dirty="0"/>
          </a:p>
        </p:txBody>
      </p:sp>
      <p:sp>
        <p:nvSpPr>
          <p:cNvPr id="40962" name="Rectangle 2"/>
          <p:cNvSpPr>
            <a:spLocks noGrp="1" noChangeArrowheads="1"/>
          </p:cNvSpPr>
          <p:nvPr>
            <p:ph type="title"/>
          </p:nvPr>
        </p:nvSpPr>
        <p:spPr>
          <a:xfrm>
            <a:off x="1752600" y="1588"/>
            <a:ext cx="6858000" cy="1143000"/>
          </a:xfrm>
        </p:spPr>
        <p:txBody>
          <a:bodyPr/>
          <a:lstStyle/>
          <a:p>
            <a:pPr eaLnBrk="1" hangingPunct="1"/>
            <a:r>
              <a:rPr lang="en-US">
                <a:latin typeface="Times New Roman" charset="0"/>
                <a:cs typeface="Times New Roman" charset="0"/>
              </a:rPr>
              <a:t>Nasopharyngeal Airway</a:t>
            </a:r>
          </a:p>
        </p:txBody>
      </p:sp>
      <p:pic>
        <p:nvPicPr>
          <p:cNvPr id="3" name="Nasal Trumpet (Mobile).3gp">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806575" y="1600200"/>
            <a:ext cx="5532438" cy="4525963"/>
          </a:xfrm>
        </p:spPr>
      </p:pic>
    </p:spTree>
    <p:extLst>
      <p:ext uri="{BB962C8B-B14F-4D97-AF65-F5344CB8AC3E}">
        <p14:creationId xmlns:p14="http://schemas.microsoft.com/office/powerpoint/2010/main" val="1007823654"/>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3"/>
          <p:cNvSpPr>
            <a:spLocks noGrp="1" noChangeArrowheads="1"/>
          </p:cNvSpPr>
          <p:nvPr>
            <p:ph idx="1"/>
          </p:nvPr>
        </p:nvSpPr>
        <p:spPr>
          <a:xfrm>
            <a:off x="457200" y="1676400"/>
            <a:ext cx="8229600" cy="4525963"/>
          </a:xfrm>
        </p:spPr>
        <p:txBody>
          <a:bodyPr/>
          <a:lstStyle/>
          <a:p>
            <a:pPr eaLnBrk="1" hangingPunct="1"/>
            <a:r>
              <a:rPr lang="en-US">
                <a:latin typeface="Times New Roman" charset="0"/>
                <a:cs typeface="Times New Roman" charset="0"/>
              </a:rPr>
              <a:t>If you can’t get the NPA to pass fully into either nostril, put the casualty in the recovery position and seek medical help.</a:t>
            </a:r>
          </a:p>
          <a:p>
            <a:pPr eaLnBrk="1" hangingPunct="1"/>
            <a:r>
              <a:rPr lang="en-US">
                <a:latin typeface="Times New Roman" charset="0"/>
                <a:cs typeface="Times New Roman" charset="0"/>
              </a:rPr>
              <a:t>A medic or corpsman will have to attempt a more advanced airway. </a:t>
            </a:r>
          </a:p>
        </p:txBody>
      </p:sp>
      <p:pic>
        <p:nvPicPr>
          <p:cNvPr id="41986" name="Picture 4" descr="recovery position"/>
          <p:cNvPicPr>
            <a:picLocks noChangeAspect="1" noChangeArrowheads="1"/>
          </p:cNvPicPr>
          <p:nvPr/>
        </p:nvPicPr>
        <p:blipFill>
          <a:blip r:embed="rId3">
            <a:lum bright="18000" contrast="42000"/>
            <a:extLst>
              <a:ext uri="{28A0092B-C50C-407E-A947-70E740481C1C}">
                <a14:useLocalDpi xmlns:a14="http://schemas.microsoft.com/office/drawing/2010/main" val="0"/>
              </a:ext>
            </a:extLst>
          </a:blip>
          <a:srcRect/>
          <a:stretch>
            <a:fillRect/>
          </a:stretch>
        </p:blipFill>
        <p:spPr bwMode="auto">
          <a:xfrm>
            <a:off x="1143000" y="4768850"/>
            <a:ext cx="6248400" cy="176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2"/>
          <p:cNvSpPr>
            <a:spLocks noGrp="1" noChangeArrowheads="1"/>
          </p:cNvSpPr>
          <p:nvPr>
            <p:ph type="title"/>
          </p:nvPr>
        </p:nvSpPr>
        <p:spPr>
          <a:xfrm>
            <a:off x="1752600" y="1588"/>
            <a:ext cx="6858000" cy="1143000"/>
          </a:xfrm>
        </p:spPr>
        <p:txBody>
          <a:bodyPr/>
          <a:lstStyle/>
          <a:p>
            <a:pPr eaLnBrk="1" hangingPunct="1"/>
            <a:r>
              <a:rPr lang="en-US">
                <a:latin typeface="Times New Roman" charset="0"/>
                <a:cs typeface="Times New Roman" charset="0"/>
              </a:rPr>
              <a:t>Nasopharyngeal Airway</a:t>
            </a:r>
          </a:p>
        </p:txBody>
      </p:sp>
    </p:spTree>
    <p:extLst>
      <p:ext uri="{BB962C8B-B14F-4D97-AF65-F5344CB8AC3E}">
        <p14:creationId xmlns:p14="http://schemas.microsoft.com/office/powerpoint/2010/main" val="380710258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4"/>
          <p:cNvSpPr>
            <a:spLocks noGrp="1" noChangeArrowheads="1"/>
          </p:cNvSpPr>
          <p:nvPr>
            <p:ph type="ctrTitle"/>
          </p:nvPr>
        </p:nvSpPr>
        <p:spPr>
          <a:xfrm>
            <a:off x="685800" y="914400"/>
            <a:ext cx="7772400" cy="1470025"/>
          </a:xfrm>
        </p:spPr>
        <p:txBody>
          <a:bodyPr/>
          <a:lstStyle/>
          <a:p>
            <a:pPr eaLnBrk="1" hangingPunct="1"/>
            <a:r>
              <a:rPr lang="en-US" sz="8000">
                <a:latin typeface="Times New Roman" charset="0"/>
                <a:cs typeface="Times New Roman" charset="0"/>
              </a:rPr>
              <a:t>Questions?</a:t>
            </a:r>
          </a:p>
        </p:txBody>
      </p:sp>
      <p:pic>
        <p:nvPicPr>
          <p:cNvPr id="4403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590800"/>
            <a:ext cx="6096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7629079"/>
      </p:ext>
    </p:extLst>
  </p:cSld>
  <p:clrMapOvr>
    <a:masterClrMapping/>
  </p:clrMapOvr>
  <p:transition xmlns:p14="http://schemas.microsoft.com/office/powerpoint/2010/mai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1676400" y="0"/>
            <a:ext cx="6858000" cy="1143000"/>
          </a:xfrm>
        </p:spPr>
        <p:txBody>
          <a:bodyPr/>
          <a:lstStyle/>
          <a:p>
            <a:pPr eaLnBrk="1" hangingPunct="1"/>
            <a:r>
              <a:rPr lang="en-US" sz="3600" b="1">
                <a:latin typeface="Times New Roman" charset="0"/>
                <a:cs typeface="Times New Roman" charset="0"/>
              </a:rPr>
              <a:t>Is the Casualty Responsive?</a:t>
            </a:r>
            <a:endParaRPr lang="en-US" sz="3600">
              <a:latin typeface="Times New Roman" charset="0"/>
              <a:cs typeface="Times New Roman" charset="0"/>
            </a:endParaRPr>
          </a:p>
        </p:txBody>
      </p:sp>
      <p:sp>
        <p:nvSpPr>
          <p:cNvPr id="20482" name="Rectangle 3"/>
          <p:cNvSpPr>
            <a:spLocks noGrp="1" noChangeArrowheads="1"/>
          </p:cNvSpPr>
          <p:nvPr>
            <p:ph idx="1"/>
          </p:nvPr>
        </p:nvSpPr>
        <p:spPr>
          <a:xfrm>
            <a:off x="457200" y="1447800"/>
            <a:ext cx="8229600" cy="4678363"/>
          </a:xfrm>
        </p:spPr>
        <p:txBody>
          <a:bodyPr/>
          <a:lstStyle/>
          <a:p>
            <a:pPr eaLnBrk="1" hangingPunct="1"/>
            <a:r>
              <a:rPr lang="en-US">
                <a:latin typeface="Times New Roman" charset="0"/>
                <a:cs typeface="Times New Roman" charset="0"/>
              </a:rPr>
              <a:t>If the casualty appears to be unconscious, see if he will respond. In a loud, but calm, voice, ask something simple like: </a:t>
            </a:r>
            <a:r>
              <a:rPr lang="ja-JP" altLang="en-US">
                <a:latin typeface="Times New Roman" charset="0"/>
                <a:cs typeface="Times New Roman" charset="0"/>
              </a:rPr>
              <a:t>“</a:t>
            </a:r>
            <a:r>
              <a:rPr lang="en-US" altLang="ja-JP">
                <a:latin typeface="Times New Roman" charset="0"/>
                <a:cs typeface="Times New Roman" charset="0"/>
              </a:rPr>
              <a:t>Are you okay?</a:t>
            </a:r>
            <a:r>
              <a:rPr lang="ja-JP" altLang="en-US">
                <a:latin typeface="Times New Roman" charset="0"/>
                <a:cs typeface="Times New Roman" charset="0"/>
              </a:rPr>
              <a:t>”</a:t>
            </a:r>
            <a:r>
              <a:rPr lang="en-US" altLang="ja-JP">
                <a:latin typeface="Times New Roman" charset="0"/>
                <a:cs typeface="Times New Roman" charset="0"/>
              </a:rPr>
              <a:t> Also, gently shake or tap the casualty’s shoulder.</a:t>
            </a:r>
          </a:p>
          <a:p>
            <a:pPr eaLnBrk="1" hangingPunct="1"/>
            <a:r>
              <a:rPr lang="en-US">
                <a:latin typeface="Times New Roman" charset="0"/>
                <a:cs typeface="Times New Roman" charset="0"/>
              </a:rPr>
              <a:t>If the casualty does not respond, your next move is to make sure he is breathing.</a:t>
            </a:r>
          </a:p>
        </p:txBody>
      </p:sp>
      <p:pic>
        <p:nvPicPr>
          <p:cNvPr id="20483" name="Picture 4" descr="cpr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5181600"/>
            <a:ext cx="4267200" cy="13716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9246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1676400" y="274638"/>
            <a:ext cx="6858000" cy="1143000"/>
          </a:xfrm>
        </p:spPr>
        <p:txBody>
          <a:bodyPr/>
          <a:lstStyle/>
          <a:p>
            <a:pPr eaLnBrk="1" hangingPunct="1"/>
            <a:r>
              <a:rPr lang="en-US">
                <a:latin typeface="Times New Roman" charset="0"/>
                <a:cs typeface="Times New Roman" charset="0"/>
              </a:rPr>
              <a:t>Opening the Airway</a:t>
            </a:r>
          </a:p>
        </p:txBody>
      </p:sp>
      <p:sp>
        <p:nvSpPr>
          <p:cNvPr id="22530" name="Rectangle 3"/>
          <p:cNvSpPr>
            <a:spLocks noGrp="1" noChangeArrowheads="1"/>
          </p:cNvSpPr>
          <p:nvPr>
            <p:ph idx="1"/>
          </p:nvPr>
        </p:nvSpPr>
        <p:spPr>
          <a:xfrm>
            <a:off x="433388" y="1981200"/>
            <a:ext cx="8229600" cy="4525963"/>
          </a:xfrm>
        </p:spPr>
        <p:txBody>
          <a:bodyPr/>
          <a:lstStyle/>
          <a:p>
            <a:pPr eaLnBrk="1" hangingPunct="1"/>
            <a:r>
              <a:rPr lang="en-US">
                <a:latin typeface="Times New Roman" charset="0"/>
                <a:cs typeface="Times New Roman" charset="0"/>
              </a:rPr>
              <a:t>If a casualty is not breathing or is having difficulty breathing, open his airway using either the head tilt/chin-lift or jaw thrust maneuver.</a:t>
            </a:r>
          </a:p>
          <a:p>
            <a:pPr lvl="1" eaLnBrk="1" hangingPunct="1"/>
            <a:r>
              <a:rPr lang="en-US">
                <a:latin typeface="Times New Roman" charset="0"/>
                <a:ea typeface="ＭＳ Ｐゴシック" charset="0"/>
                <a:cs typeface="Times New Roman" charset="0"/>
              </a:rPr>
              <a:t>Even if an unconscious casualty is breathing on his own at the moment, protecting his open airway will assure his ability to continue breathing.</a:t>
            </a:r>
          </a:p>
          <a:p>
            <a:pPr eaLnBrk="1" hangingPunct="1">
              <a:buFontTx/>
              <a:buNone/>
            </a:pPr>
            <a:endParaRPr lang="en-US">
              <a:latin typeface="Times New Roman" charset="0"/>
              <a:cs typeface="Times New Roman" charset="0"/>
            </a:endParaRPr>
          </a:p>
        </p:txBody>
      </p:sp>
    </p:spTree>
    <p:extLst>
      <p:ext uri="{BB962C8B-B14F-4D97-AF65-F5344CB8AC3E}">
        <p14:creationId xmlns:p14="http://schemas.microsoft.com/office/powerpoint/2010/main" val="703650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1828800" y="0"/>
            <a:ext cx="6858000" cy="1143000"/>
          </a:xfrm>
        </p:spPr>
        <p:txBody>
          <a:bodyPr/>
          <a:lstStyle/>
          <a:p>
            <a:r>
              <a:rPr lang="en-US">
                <a:latin typeface="Times New Roman" charset="0"/>
                <a:cs typeface="Times New Roman" charset="0"/>
              </a:rPr>
              <a:t>Head Tilt / Chin Lift</a:t>
            </a:r>
          </a:p>
        </p:txBody>
      </p:sp>
      <p:sp>
        <p:nvSpPr>
          <p:cNvPr id="24578" name="Content Placeholder 2"/>
          <p:cNvSpPr>
            <a:spLocks noGrp="1"/>
          </p:cNvSpPr>
          <p:nvPr>
            <p:ph idx="1"/>
          </p:nvPr>
        </p:nvSpPr>
        <p:spPr>
          <a:xfrm>
            <a:off x="457200" y="1700213"/>
            <a:ext cx="8229600" cy="2971800"/>
          </a:xfrm>
        </p:spPr>
        <p:txBody>
          <a:bodyPr/>
          <a:lstStyle/>
          <a:p>
            <a:r>
              <a:rPr lang="en-US" sz="2600">
                <a:latin typeface="Times New Roman" charset="0"/>
                <a:cs typeface="Times New Roman" charset="0"/>
              </a:rPr>
              <a:t>Place one hand on the casualty’s forehead and apply firm, backward pressure with the palm to tilt the head back.</a:t>
            </a:r>
          </a:p>
          <a:p>
            <a:r>
              <a:rPr lang="en-US" sz="2600">
                <a:latin typeface="Times New Roman" charset="0"/>
                <a:cs typeface="Times New Roman" charset="0"/>
              </a:rPr>
              <a:t>Place the fingertips of the other hand under the bony part of the lower jaw and lift, bringing the chin forward.</a:t>
            </a:r>
          </a:p>
          <a:p>
            <a:r>
              <a:rPr lang="en-US" sz="2600">
                <a:latin typeface="Times New Roman" charset="0"/>
                <a:cs typeface="Times New Roman" charset="0"/>
              </a:rPr>
              <a:t>The fingers should not press deeply into the soft tissue under the chin because this may obstruct the airway.</a:t>
            </a:r>
          </a:p>
        </p:txBody>
      </p:sp>
      <p:sp>
        <p:nvSpPr>
          <p:cNvPr id="4" name="Slide Number Placeholder 3"/>
          <p:cNvSpPr>
            <a:spLocks noGrp="1"/>
          </p:cNvSpPr>
          <p:nvPr>
            <p:ph type="sldNum" sz="quarter" idx="4294967295"/>
          </p:nvPr>
        </p:nvSpPr>
        <p:spPr>
          <a:xfrm>
            <a:off x="6553200" y="6245225"/>
            <a:ext cx="2133600" cy="476250"/>
          </a:xfrm>
          <a:prstGeom prst="rect">
            <a:avLst/>
          </a:prstGeom>
        </p:spPr>
        <p:txBody>
          <a:bodyPr/>
          <a:lstStyle/>
          <a:p>
            <a:pPr>
              <a:defRPr/>
            </a:pPr>
            <a:fld id="{9A744105-C9B3-AE4A-8FB8-943633297613}" type="slidenum">
              <a:rPr lang="en-US" smtClean="0"/>
              <a:pPr>
                <a:defRPr/>
              </a:pPr>
              <a:t>4</a:t>
            </a:fld>
            <a:endParaRPr lang="en-US" dirty="0"/>
          </a:p>
        </p:txBody>
      </p:sp>
      <p:pic>
        <p:nvPicPr>
          <p:cNvPr id="2458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4629150"/>
            <a:ext cx="601980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4402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1828800" y="0"/>
            <a:ext cx="5181600" cy="1143000"/>
          </a:xfrm>
        </p:spPr>
        <p:txBody>
          <a:bodyPr/>
          <a:lstStyle/>
          <a:p>
            <a:r>
              <a:rPr lang="en-US">
                <a:latin typeface="Times New Roman" charset="0"/>
                <a:cs typeface="Times New Roman" charset="0"/>
              </a:rPr>
              <a:t>Jaw Thrust</a:t>
            </a:r>
            <a:endParaRPr lang="en-US">
              <a:latin typeface="Arial" charset="0"/>
            </a:endParaRPr>
          </a:p>
        </p:txBody>
      </p:sp>
      <p:sp>
        <p:nvSpPr>
          <p:cNvPr id="26626" name="Content Placeholder 2"/>
          <p:cNvSpPr>
            <a:spLocks noGrp="1"/>
          </p:cNvSpPr>
          <p:nvPr>
            <p:ph idx="1"/>
          </p:nvPr>
        </p:nvSpPr>
        <p:spPr>
          <a:xfrm>
            <a:off x="457200" y="1600200"/>
            <a:ext cx="8229600" cy="3048000"/>
          </a:xfrm>
        </p:spPr>
        <p:txBody>
          <a:bodyPr/>
          <a:lstStyle/>
          <a:p>
            <a:r>
              <a:rPr lang="en-US" sz="2800">
                <a:latin typeface="Times New Roman" charset="0"/>
                <a:cs typeface="Times New Roman" charset="0"/>
              </a:rPr>
              <a:t>Position yourself at the casualty’s head with your elbows  on the surface on which the casualty is lying.</a:t>
            </a:r>
          </a:p>
          <a:p>
            <a:r>
              <a:rPr lang="en-US" sz="2800">
                <a:latin typeface="Times New Roman" charset="0"/>
                <a:cs typeface="Times New Roman" charset="0"/>
              </a:rPr>
              <a:t>Using both hands, grasp the angles of the casualty’s jaw, and lift the jaw.</a:t>
            </a:r>
          </a:p>
          <a:p>
            <a:r>
              <a:rPr lang="en-US" sz="2800">
                <a:latin typeface="Times New Roman" charset="0"/>
                <a:cs typeface="Times New Roman" charset="0"/>
              </a:rPr>
              <a:t>Keep the casualty’s head from tilting backwards or moving sideways.</a:t>
            </a:r>
          </a:p>
        </p:txBody>
      </p:sp>
      <p:sp>
        <p:nvSpPr>
          <p:cNvPr id="4" name="Slide Number Placeholder 3"/>
          <p:cNvSpPr>
            <a:spLocks noGrp="1"/>
          </p:cNvSpPr>
          <p:nvPr>
            <p:ph type="sldNum" sz="quarter" idx="4294967295"/>
          </p:nvPr>
        </p:nvSpPr>
        <p:spPr>
          <a:xfrm>
            <a:off x="6553200" y="6245225"/>
            <a:ext cx="2133600" cy="476250"/>
          </a:xfrm>
          <a:prstGeom prst="rect">
            <a:avLst/>
          </a:prstGeom>
        </p:spPr>
        <p:txBody>
          <a:bodyPr/>
          <a:lstStyle/>
          <a:p>
            <a:pPr>
              <a:defRPr/>
            </a:pPr>
            <a:fld id="{D11F59C2-9A78-E44E-BAFB-DDAFEA804ADE}" type="slidenum">
              <a:rPr lang="en-US" smtClean="0"/>
              <a:pPr>
                <a:defRPr/>
              </a:pPr>
              <a:t>5</a:t>
            </a:fld>
            <a:endParaRPr lang="en-US" dirty="0"/>
          </a:p>
        </p:txBody>
      </p:sp>
      <p:pic>
        <p:nvPicPr>
          <p:cNvPr id="26628" name="Content Placeholder 4"/>
          <p:cNvPicPr>
            <a:picLocks noChangeAspect="1"/>
          </p:cNvPicPr>
          <p:nvPr/>
        </p:nvPicPr>
        <p:blipFill>
          <a:blip r:embed="rId3">
            <a:extLst>
              <a:ext uri="{28A0092B-C50C-407E-A947-70E740481C1C}">
                <a14:useLocalDpi xmlns:a14="http://schemas.microsoft.com/office/drawing/2010/main" val="0"/>
              </a:ext>
            </a:extLst>
          </a:blip>
          <a:srcRect t="4340" b="4340"/>
          <a:stretch>
            <a:fillRect/>
          </a:stretch>
        </p:blipFill>
        <p:spPr bwMode="auto">
          <a:xfrm>
            <a:off x="2895600" y="4652963"/>
            <a:ext cx="38100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Tree>
    <p:extLst>
      <p:ext uri="{BB962C8B-B14F-4D97-AF65-F5344CB8AC3E}">
        <p14:creationId xmlns:p14="http://schemas.microsoft.com/office/powerpoint/2010/main" val="3275271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752600" y="17463"/>
            <a:ext cx="5486400" cy="1143000"/>
          </a:xfrm>
        </p:spPr>
        <p:txBody>
          <a:bodyPr/>
          <a:lstStyle/>
          <a:p>
            <a:pPr eaLnBrk="1" hangingPunct="1"/>
            <a:r>
              <a:rPr lang="en-US" sz="4000">
                <a:latin typeface="Times New Roman" charset="0"/>
                <a:cs typeface="Times New Roman" charset="0"/>
              </a:rPr>
              <a:t>Maintain an Open Airway</a:t>
            </a:r>
          </a:p>
        </p:txBody>
      </p:sp>
      <p:sp>
        <p:nvSpPr>
          <p:cNvPr id="28674" name="Rectangle 3"/>
          <p:cNvSpPr>
            <a:spLocks noGrp="1" noChangeArrowheads="1"/>
          </p:cNvSpPr>
          <p:nvPr>
            <p:ph idx="1"/>
          </p:nvPr>
        </p:nvSpPr>
        <p:spPr>
          <a:xfrm>
            <a:off x="457200" y="1828800"/>
            <a:ext cx="8229600" cy="4525963"/>
          </a:xfrm>
        </p:spPr>
        <p:txBody>
          <a:bodyPr/>
          <a:lstStyle/>
          <a:p>
            <a:pPr eaLnBrk="1" hangingPunct="1"/>
            <a:r>
              <a:rPr lang="en-US">
                <a:latin typeface="Times New Roman" charset="0"/>
                <a:cs typeface="Times New Roman" charset="0"/>
              </a:rPr>
              <a:t>Maintain Head-Tilt/Chin-Lift or Jaw Thrust</a:t>
            </a:r>
          </a:p>
          <a:p>
            <a:pPr eaLnBrk="1" hangingPunct="1"/>
            <a:r>
              <a:rPr lang="en-US" b="1">
                <a:latin typeface="Times New Roman" charset="0"/>
                <a:cs typeface="Times New Roman" charset="0"/>
              </a:rPr>
              <a:t>Look, Listen, and Feel </a:t>
            </a:r>
            <a:r>
              <a:rPr lang="en-US">
                <a:latin typeface="Times New Roman" charset="0"/>
                <a:cs typeface="Times New Roman" charset="0"/>
              </a:rPr>
              <a:t>for breathing.</a:t>
            </a:r>
          </a:p>
          <a:p>
            <a:pPr eaLnBrk="1" hangingPunct="1"/>
            <a:r>
              <a:rPr lang="en-US">
                <a:latin typeface="Times New Roman" charset="0"/>
                <a:cs typeface="Times New Roman" charset="0"/>
              </a:rPr>
              <a:t>Count respirations for 30 seconds and multiply by 2.</a:t>
            </a:r>
          </a:p>
          <a:p>
            <a:pPr eaLnBrk="1" hangingPunct="1"/>
            <a:r>
              <a:rPr lang="en-US">
                <a:latin typeface="Times New Roman" charset="0"/>
                <a:cs typeface="Times New Roman" charset="0"/>
              </a:rPr>
              <a:t>Remove any foreign </a:t>
            </a:r>
          </a:p>
          <a:p>
            <a:pPr eaLnBrk="1" hangingPunct="1">
              <a:buFontTx/>
              <a:buNone/>
            </a:pPr>
            <a:r>
              <a:rPr lang="en-US">
                <a:latin typeface="Times New Roman" charset="0"/>
                <a:cs typeface="Times New Roman" charset="0"/>
              </a:rPr>
              <a:t>   matter from mouth.</a:t>
            </a:r>
          </a:p>
          <a:p>
            <a:pPr eaLnBrk="1" hangingPunct="1"/>
            <a:r>
              <a:rPr lang="en-US">
                <a:latin typeface="Times New Roman" charset="0"/>
                <a:cs typeface="Times New Roman" charset="0"/>
              </a:rPr>
              <a:t>An NPA is the next step.</a:t>
            </a:r>
          </a:p>
          <a:p>
            <a:pPr eaLnBrk="1" hangingPunct="1"/>
            <a:endParaRPr lang="en-US">
              <a:latin typeface="Arial" charset="0"/>
            </a:endParaRPr>
          </a:p>
          <a:p>
            <a:pPr eaLnBrk="1" hangingPunct="1"/>
            <a:endParaRPr lang="en-US">
              <a:solidFill>
                <a:srgbClr val="FF3300"/>
              </a:solidFill>
              <a:latin typeface="Arial" charset="0"/>
            </a:endParaRPr>
          </a:p>
          <a:p>
            <a:pPr eaLnBrk="1" hangingPunct="1"/>
            <a:endParaRPr lang="en-US">
              <a:solidFill>
                <a:srgbClr val="FF3300"/>
              </a:solidFill>
              <a:latin typeface="Arial" charset="0"/>
            </a:endParaRPr>
          </a:p>
          <a:p>
            <a:pPr eaLnBrk="1" hangingPunct="1"/>
            <a:endParaRPr lang="en-US">
              <a:latin typeface="Arial" charset="0"/>
            </a:endParaRPr>
          </a:p>
        </p:txBody>
      </p:sp>
      <p:pic>
        <p:nvPicPr>
          <p:cNvPr id="2867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810000"/>
            <a:ext cx="39624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654648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752600" y="1588"/>
            <a:ext cx="6858000" cy="1143000"/>
          </a:xfrm>
        </p:spPr>
        <p:txBody>
          <a:bodyPr/>
          <a:lstStyle/>
          <a:p>
            <a:pPr eaLnBrk="1" hangingPunct="1"/>
            <a:r>
              <a:rPr lang="en-US">
                <a:latin typeface="Times New Roman" charset="0"/>
                <a:cs typeface="Times New Roman" charset="0"/>
              </a:rPr>
              <a:t>Nasopharyngeal Airway</a:t>
            </a:r>
          </a:p>
        </p:txBody>
      </p:sp>
      <p:pic>
        <p:nvPicPr>
          <p:cNvPr id="30722" name="Picture 3" descr="nasal airwa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57250" y="1771650"/>
            <a:ext cx="7270750" cy="4445000"/>
          </a:xfrm>
          <a:noFill/>
        </p:spPr>
      </p:pic>
    </p:spTree>
    <p:extLst>
      <p:ext uri="{BB962C8B-B14F-4D97-AF65-F5344CB8AC3E}">
        <p14:creationId xmlns:p14="http://schemas.microsoft.com/office/powerpoint/2010/main" val="309809249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3"/>
          <p:cNvSpPr>
            <a:spLocks noGrp="1" noChangeArrowheads="1"/>
          </p:cNvSpPr>
          <p:nvPr>
            <p:ph idx="1"/>
          </p:nvPr>
        </p:nvSpPr>
        <p:spPr>
          <a:xfrm>
            <a:off x="457200" y="1905000"/>
            <a:ext cx="8229600" cy="4525963"/>
          </a:xfrm>
        </p:spPr>
        <p:txBody>
          <a:bodyPr/>
          <a:lstStyle/>
          <a:p>
            <a:pPr eaLnBrk="1" hangingPunct="1"/>
            <a:r>
              <a:rPr lang="en-US" sz="3600">
                <a:latin typeface="Times New Roman" charset="0"/>
                <a:cs typeface="Times New Roman" charset="0"/>
              </a:rPr>
              <a:t>Do not use the nasopharyngeal airway (NPA) if there is evidence of head trauma and the roof of the casualty's mouth shows signs of trauma.</a:t>
            </a:r>
          </a:p>
          <a:p>
            <a:pPr eaLnBrk="1" hangingPunct="1"/>
            <a:r>
              <a:rPr lang="en-US" sz="3600">
                <a:latin typeface="Times New Roman" charset="0"/>
                <a:cs typeface="Times New Roman" charset="0"/>
              </a:rPr>
              <a:t>Do not use the nasopharyngeal airway if there is evidence of head trauma and clear fluid is coming from the ears or nose. </a:t>
            </a:r>
          </a:p>
        </p:txBody>
      </p:sp>
      <p:sp>
        <p:nvSpPr>
          <p:cNvPr id="32770" name="Rectangle 2"/>
          <p:cNvSpPr>
            <a:spLocks noGrp="1" noChangeArrowheads="1"/>
          </p:cNvSpPr>
          <p:nvPr>
            <p:ph type="title"/>
          </p:nvPr>
        </p:nvSpPr>
        <p:spPr>
          <a:xfrm>
            <a:off x="1752600" y="1588"/>
            <a:ext cx="6858000" cy="1143000"/>
          </a:xfrm>
        </p:spPr>
        <p:txBody>
          <a:bodyPr/>
          <a:lstStyle/>
          <a:p>
            <a:pPr eaLnBrk="1" hangingPunct="1"/>
            <a:r>
              <a:rPr lang="en-US">
                <a:latin typeface="Times New Roman" charset="0"/>
                <a:cs typeface="Times New Roman" charset="0"/>
              </a:rPr>
              <a:t>Nasopharyngeal Airway</a:t>
            </a:r>
          </a:p>
        </p:txBody>
      </p:sp>
    </p:spTree>
    <p:extLst>
      <p:ext uri="{BB962C8B-B14F-4D97-AF65-F5344CB8AC3E}">
        <p14:creationId xmlns:p14="http://schemas.microsoft.com/office/powerpoint/2010/main" val="384312827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3"/>
          <p:cNvSpPr>
            <a:spLocks noGrp="1" noChangeArrowheads="1"/>
          </p:cNvSpPr>
          <p:nvPr>
            <p:ph idx="1"/>
          </p:nvPr>
        </p:nvSpPr>
        <p:spPr>
          <a:xfrm>
            <a:off x="228600" y="1600200"/>
            <a:ext cx="8686800" cy="4525963"/>
          </a:xfrm>
        </p:spPr>
        <p:txBody>
          <a:bodyPr/>
          <a:lstStyle/>
          <a:p>
            <a:pPr eaLnBrk="1" hangingPunct="1"/>
            <a:r>
              <a:rPr lang="en-US">
                <a:latin typeface="Times New Roman" charset="0"/>
                <a:cs typeface="Times New Roman" charset="0"/>
              </a:rPr>
              <a:t>Place the casualty on his back.</a:t>
            </a:r>
          </a:p>
          <a:p>
            <a:pPr eaLnBrk="1" hangingPunct="1"/>
            <a:endParaRPr lang="en-US">
              <a:latin typeface="Times New Roman" charset="0"/>
              <a:cs typeface="Times New Roman" charset="0"/>
            </a:endParaRPr>
          </a:p>
          <a:p>
            <a:pPr eaLnBrk="1" hangingPunct="1"/>
            <a:r>
              <a:rPr lang="en-US">
                <a:latin typeface="Times New Roman" charset="0"/>
                <a:cs typeface="Times New Roman" charset="0"/>
              </a:rPr>
              <a:t>Remove the NPA and its lubricant from the casualty’s JFAK.</a:t>
            </a:r>
          </a:p>
          <a:p>
            <a:pPr eaLnBrk="1" hangingPunct="1"/>
            <a:endParaRPr lang="en-US">
              <a:latin typeface="Times New Roman" charset="0"/>
              <a:cs typeface="Times New Roman" charset="0"/>
            </a:endParaRPr>
          </a:p>
          <a:p>
            <a:pPr eaLnBrk="1" hangingPunct="1"/>
            <a:r>
              <a:rPr lang="en-US">
                <a:latin typeface="Times New Roman" charset="0"/>
                <a:cs typeface="Times New Roman" charset="0"/>
              </a:rPr>
              <a:t>Lubricate the tube</a:t>
            </a:r>
          </a:p>
          <a:p>
            <a:pPr eaLnBrk="1" hangingPunct="1">
              <a:buFontTx/>
              <a:buNone/>
            </a:pPr>
            <a:endParaRPr lang="en-US">
              <a:latin typeface="Times New Roman" charset="0"/>
              <a:cs typeface="Times New Roman" charset="0"/>
            </a:endParaRPr>
          </a:p>
        </p:txBody>
      </p:sp>
      <p:pic>
        <p:nvPicPr>
          <p:cNvPr id="3481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657600"/>
            <a:ext cx="4038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2"/>
          <p:cNvSpPr>
            <a:spLocks noGrp="1" noChangeArrowheads="1"/>
          </p:cNvSpPr>
          <p:nvPr>
            <p:ph type="title"/>
          </p:nvPr>
        </p:nvSpPr>
        <p:spPr>
          <a:xfrm>
            <a:off x="1752600" y="1588"/>
            <a:ext cx="6858000" cy="1143000"/>
          </a:xfrm>
        </p:spPr>
        <p:txBody>
          <a:bodyPr/>
          <a:lstStyle/>
          <a:p>
            <a:pPr eaLnBrk="1" hangingPunct="1"/>
            <a:r>
              <a:rPr lang="en-US">
                <a:latin typeface="Times New Roman" charset="0"/>
                <a:cs typeface="Times New Roman" charset="0"/>
              </a:rPr>
              <a:t>Nasopharyngeal Airway</a:t>
            </a:r>
          </a:p>
        </p:txBody>
      </p:sp>
    </p:spTree>
    <p:extLst>
      <p:ext uri="{BB962C8B-B14F-4D97-AF65-F5344CB8AC3E}">
        <p14:creationId xmlns:p14="http://schemas.microsoft.com/office/powerpoint/2010/main" val="149168938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0</TotalTime>
  <Words>1051</Words>
  <Application>Microsoft Macintosh PowerPoint</Application>
  <PresentationFormat>On-screen Show (4:3)</PresentationFormat>
  <Paragraphs>75</Paragraphs>
  <Slides>14</Slides>
  <Notes>12</Notes>
  <HiddenSlides>0</HiddenSlides>
  <MMClips>1</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Default Theme</vt:lpstr>
      <vt:lpstr>Airway Management Practical</vt:lpstr>
      <vt:lpstr>Is the Casualty Responsive?</vt:lpstr>
      <vt:lpstr>Opening the Airway</vt:lpstr>
      <vt:lpstr>Head Tilt / Chin Lift</vt:lpstr>
      <vt:lpstr>Jaw Thrust</vt:lpstr>
      <vt:lpstr>Maintain an Open Airway</vt:lpstr>
      <vt:lpstr>Nasopharyngeal Airway</vt:lpstr>
      <vt:lpstr>Nasopharyngeal Airway</vt:lpstr>
      <vt:lpstr>Nasopharyngeal Airway</vt:lpstr>
      <vt:lpstr>Nasopharyngeal Airway</vt:lpstr>
      <vt:lpstr>Nasopharyngeal Airway</vt:lpstr>
      <vt:lpstr>Nasopharyngeal Airway</vt:lpstr>
      <vt:lpstr>Nasopharyngeal Airway</vt:lpstr>
      <vt:lpstr>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Stephen Giebner</dc:creator>
  <cp:lastModifiedBy/>
  <cp:revision>1</cp:revision>
  <dcterms:created xsi:type="dcterms:W3CDTF">2015-02-11T20:09:40Z</dcterms:created>
  <dcterms:modified xsi:type="dcterms:W3CDTF">2015-02-11T20:28:43Z</dcterms:modified>
</cp:coreProperties>
</file>