
<file path=[Content_Types].xml><?xml version="1.0" encoding="utf-8"?>
<Types xmlns="http://schemas.openxmlformats.org/package/2006/content-types">
  <Default Extension="xml" ContentType="application/xml"/>
  <Default Extension="wmv" ContentType="video/unknown"/>
  <Default Extension="jpe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9"/>
  </p:notesMasterIdLst>
  <p:sldIdLst>
    <p:sldId id="256" r:id="rId2"/>
    <p:sldId id="258" r:id="rId3"/>
    <p:sldId id="259" r:id="rId4"/>
    <p:sldId id="260" r:id="rId5"/>
    <p:sldId id="261" r:id="rId6"/>
    <p:sldId id="262" r:id="rId7"/>
    <p:sldId id="263" r:id="rId8"/>
  </p:sldIdLst>
  <p:sldSz cx="9144000" cy="6858000" type="screen4x3"/>
  <p:notesSz cx="6997700" cy="9271000"/>
  <p:defaultTextStyle>
    <a:defPPr>
      <a:defRPr lang="en-US"/>
    </a:defPPr>
    <a:lvl1pPr algn="ctr" rtl="0" fontAlgn="base">
      <a:spcBef>
        <a:spcPct val="0"/>
      </a:spcBef>
      <a:spcAft>
        <a:spcPct val="0"/>
      </a:spcAft>
      <a:defRPr sz="800" kern="1200">
        <a:solidFill>
          <a:schemeClr val="tx1"/>
        </a:solidFill>
        <a:latin typeface="Arial" charset="0"/>
        <a:ea typeface="+mn-ea"/>
        <a:cs typeface="+mn-cs"/>
      </a:defRPr>
    </a:lvl1pPr>
    <a:lvl2pPr marL="457200" algn="ctr" rtl="0" fontAlgn="base">
      <a:spcBef>
        <a:spcPct val="0"/>
      </a:spcBef>
      <a:spcAft>
        <a:spcPct val="0"/>
      </a:spcAft>
      <a:defRPr sz="800" kern="1200">
        <a:solidFill>
          <a:schemeClr val="tx1"/>
        </a:solidFill>
        <a:latin typeface="Arial" charset="0"/>
        <a:ea typeface="+mn-ea"/>
        <a:cs typeface="+mn-cs"/>
      </a:defRPr>
    </a:lvl2pPr>
    <a:lvl3pPr marL="914400" algn="ctr" rtl="0" fontAlgn="base">
      <a:spcBef>
        <a:spcPct val="0"/>
      </a:spcBef>
      <a:spcAft>
        <a:spcPct val="0"/>
      </a:spcAft>
      <a:defRPr sz="800" kern="1200">
        <a:solidFill>
          <a:schemeClr val="tx1"/>
        </a:solidFill>
        <a:latin typeface="Arial" charset="0"/>
        <a:ea typeface="+mn-ea"/>
        <a:cs typeface="+mn-cs"/>
      </a:defRPr>
    </a:lvl3pPr>
    <a:lvl4pPr marL="1371600" algn="ctr" rtl="0" fontAlgn="base">
      <a:spcBef>
        <a:spcPct val="0"/>
      </a:spcBef>
      <a:spcAft>
        <a:spcPct val="0"/>
      </a:spcAft>
      <a:defRPr sz="800" kern="1200">
        <a:solidFill>
          <a:schemeClr val="tx1"/>
        </a:solidFill>
        <a:latin typeface="Arial" charset="0"/>
        <a:ea typeface="+mn-ea"/>
        <a:cs typeface="+mn-cs"/>
      </a:defRPr>
    </a:lvl4pPr>
    <a:lvl5pPr marL="1828800" algn="ctr" rtl="0" fontAlgn="base">
      <a:spcBef>
        <a:spcPct val="0"/>
      </a:spcBef>
      <a:spcAft>
        <a:spcPct val="0"/>
      </a:spcAft>
      <a:defRPr sz="800" kern="1200">
        <a:solidFill>
          <a:schemeClr val="tx1"/>
        </a:solidFill>
        <a:latin typeface="Arial" charset="0"/>
        <a:ea typeface="+mn-ea"/>
        <a:cs typeface="+mn-cs"/>
      </a:defRPr>
    </a:lvl5pPr>
    <a:lvl6pPr marL="2286000" algn="l" defTabSz="457200" rtl="0" eaLnBrk="1" latinLnBrk="0" hangingPunct="1">
      <a:defRPr sz="800" kern="1200">
        <a:solidFill>
          <a:schemeClr val="tx1"/>
        </a:solidFill>
        <a:latin typeface="Arial" charset="0"/>
        <a:ea typeface="+mn-ea"/>
        <a:cs typeface="+mn-cs"/>
      </a:defRPr>
    </a:lvl6pPr>
    <a:lvl7pPr marL="2743200" algn="l" defTabSz="457200" rtl="0" eaLnBrk="1" latinLnBrk="0" hangingPunct="1">
      <a:defRPr sz="800" kern="1200">
        <a:solidFill>
          <a:schemeClr val="tx1"/>
        </a:solidFill>
        <a:latin typeface="Arial" charset="0"/>
        <a:ea typeface="+mn-ea"/>
        <a:cs typeface="+mn-cs"/>
      </a:defRPr>
    </a:lvl7pPr>
    <a:lvl8pPr marL="3200400" algn="l" defTabSz="457200" rtl="0" eaLnBrk="1" latinLnBrk="0" hangingPunct="1">
      <a:defRPr sz="800" kern="1200">
        <a:solidFill>
          <a:schemeClr val="tx1"/>
        </a:solidFill>
        <a:latin typeface="Arial" charset="0"/>
        <a:ea typeface="+mn-ea"/>
        <a:cs typeface="+mn-cs"/>
      </a:defRPr>
    </a:lvl8pPr>
    <a:lvl9pPr marL="3657600" algn="l" defTabSz="457200" rtl="0" eaLnBrk="1" latinLnBrk="0" hangingPunct="1">
      <a:defRPr sz="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4" d="100"/>
          <a:sy n="74" d="100"/>
        </p:scale>
        <p:origin x="-281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12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3988" y="0"/>
            <a:ext cx="3032125" cy="463550"/>
          </a:xfrm>
          <a:prstGeom prst="rect">
            <a:avLst/>
          </a:prstGeom>
        </p:spPr>
        <p:txBody>
          <a:bodyPr vert="horz" lIns="91440" tIns="45720" rIns="91440" bIns="45720" rtlCol="0"/>
          <a:lstStyle>
            <a:lvl1pPr algn="r">
              <a:defRPr sz="1200"/>
            </a:lvl1pPr>
          </a:lstStyle>
          <a:p>
            <a:fld id="{2C7E96AB-DE5E-4A48-8E38-EB9F28807CE1}" type="datetimeFigureOut">
              <a:rPr lang="en-US" smtClean="0"/>
              <a:t>9/9/14</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03725"/>
            <a:ext cx="5597525" cy="41719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3212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3988" y="8805863"/>
            <a:ext cx="3032125" cy="463550"/>
          </a:xfrm>
          <a:prstGeom prst="rect">
            <a:avLst/>
          </a:prstGeom>
        </p:spPr>
        <p:txBody>
          <a:bodyPr vert="horz" lIns="91440" tIns="45720" rIns="91440" bIns="45720" rtlCol="0" anchor="b"/>
          <a:lstStyle>
            <a:lvl1pPr algn="r">
              <a:defRPr sz="1200"/>
            </a:lvl1pPr>
          </a:lstStyle>
          <a:p>
            <a:fld id="{6698DA30-A4C3-9044-94A6-9DE9E7F12069}" type="slidenum">
              <a:rPr lang="en-US" smtClean="0"/>
              <a:t>‹#›</a:t>
            </a:fld>
            <a:endParaRPr lang="en-US"/>
          </a:p>
        </p:txBody>
      </p:sp>
    </p:spTree>
    <p:extLst>
      <p:ext uri="{BB962C8B-B14F-4D97-AF65-F5344CB8AC3E}">
        <p14:creationId xmlns:p14="http://schemas.microsoft.com/office/powerpoint/2010/main" val="37829516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D1CFD9FC-7531-48C3-96AC-581049F8431F}" type="slidenum">
              <a:rPr lang="en-US" sz="1200"/>
              <a:pPr algn="r"/>
              <a:t>2</a:t>
            </a:fld>
            <a:endParaRPr lang="en-US" sz="1200"/>
          </a:p>
        </p:txBody>
      </p:sp>
      <p:sp>
        <p:nvSpPr>
          <p:cNvPr id="192514"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1241FF39-39EC-44FC-BDCE-F09CAE67C2FF}" type="slidenum">
              <a:rPr lang="en-US" sz="1200">
                <a:latin typeface="Calibri" pitchFamily="34" charset="0"/>
              </a:rPr>
              <a:pPr algn="r"/>
              <a:t>2</a:t>
            </a:fld>
            <a:endParaRPr lang="en-US" sz="1200">
              <a:latin typeface="Calibri"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smtClean="0">
                <a:ea typeface="ＭＳ Ｐゴシック"/>
                <a:cs typeface="ＭＳ Ｐゴシック"/>
              </a:rPr>
              <a:t>Read Text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409EE367-6F35-40DE-8ABD-80254531E4D0}" type="slidenum">
              <a:rPr lang="en-US" sz="1200"/>
              <a:pPr algn="r"/>
              <a:t>3</a:t>
            </a:fld>
            <a:endParaRPr lang="en-US" sz="1200"/>
          </a:p>
        </p:txBody>
      </p:sp>
      <p:sp>
        <p:nvSpPr>
          <p:cNvPr id="194562"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BC7E23F3-700D-4C4E-A571-CD5B5AEEA48F}" type="slidenum">
              <a:rPr lang="en-US" sz="1200">
                <a:latin typeface="Calibri" pitchFamily="34" charset="0"/>
              </a:rPr>
              <a:pPr algn="r"/>
              <a:t>3</a:t>
            </a:fld>
            <a:endParaRPr lang="en-US" sz="1200">
              <a:latin typeface="Calibri"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smtClean="0">
                <a:ea typeface="ＭＳ Ｐゴシック"/>
                <a:cs typeface="ＭＳ Ｐゴシック"/>
              </a:rPr>
              <a:t>Pack CG into wound just like you would plain gauze.</a:t>
            </a:r>
          </a:p>
          <a:p>
            <a:pPr eaLnBrk="1" hangingPunct="1">
              <a:spcBef>
                <a:spcPct val="0"/>
              </a:spcBef>
            </a:pPr>
            <a:r>
              <a:rPr lang="en-US" smtClean="0">
                <a:ea typeface="ＭＳ Ｐゴシック"/>
                <a:cs typeface="ＭＳ Ｐゴシック"/>
              </a:rPr>
              <a:t>If more than one roll is needed, pack in more CG until the wound is full.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6CB56A65-FAAC-47BB-92B1-AEA7809426BA}" type="slidenum">
              <a:rPr lang="en-US" sz="1200"/>
              <a:pPr algn="r"/>
              <a:t>4</a:t>
            </a:fld>
            <a:endParaRPr lang="en-US" sz="1200"/>
          </a:p>
        </p:txBody>
      </p:sp>
      <p:sp>
        <p:nvSpPr>
          <p:cNvPr id="196610"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72B10673-7B44-4948-AF6C-1967A0675D9D}" type="slidenum">
              <a:rPr lang="en-US" sz="1200">
                <a:latin typeface="Calibri" pitchFamily="34" charset="0"/>
              </a:rPr>
              <a:pPr algn="r"/>
              <a:t>4</a:t>
            </a:fld>
            <a:endParaRPr lang="en-US" sz="1200">
              <a:latin typeface="Calibri"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dirty="0" smtClean="0">
                <a:ea typeface="ＭＳ Ｐゴシック"/>
                <a:cs typeface="ＭＳ Ｐゴシック"/>
              </a:rPr>
              <a:t>Although the Combat Gauze may become saturated during the initial application process, continue to hold firm pressure for at least three minutes. The kaolin will continue to leach into the wound area and help form a clot even though the bandage is soaked through.</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3FC69DA1-9B93-493B-8531-E5D2BA6FB01B}" type="slidenum">
              <a:rPr lang="en-US" sz="1200"/>
              <a:pPr algn="r"/>
              <a:t>5</a:t>
            </a:fld>
            <a:endParaRPr lang="en-US" sz="1200"/>
          </a:p>
        </p:txBody>
      </p:sp>
      <p:sp>
        <p:nvSpPr>
          <p:cNvPr id="198658"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39B3A079-5C47-4DFD-8741-FC7C7BD02642}" type="slidenum">
              <a:rPr lang="en-US" sz="1200">
                <a:latin typeface="Calibri" pitchFamily="34" charset="0"/>
              </a:rPr>
              <a:pPr algn="r"/>
              <a:t>5</a:t>
            </a:fld>
            <a:endParaRPr lang="en-US" sz="1200">
              <a:latin typeface="Calibri"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dirty="0" smtClean="0">
                <a:ea typeface="ＭＳ Ｐゴシック"/>
                <a:cs typeface="ＭＳ Ｐゴシック"/>
              </a:rPr>
              <a:t>Carefully observe for blood continuing to flow from under the gauze to determine if bleeding has been controlled. Once you are sure the bleeding has stopped, apply a pressure bandage over the Combat Gauze.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2958" tIns="46479" rIns="92958" bIns="46479" anchor="b"/>
          <a:lstStyle/>
          <a:p>
            <a:pPr algn="r"/>
            <a:fld id="{D3F1353D-BDE9-4D0A-9968-BED78F6752C4}" type="slidenum">
              <a:rPr lang="en-US" sz="1200"/>
              <a:pPr algn="r"/>
              <a:t>6</a:t>
            </a:fld>
            <a:endParaRPr lang="en-US" sz="1200"/>
          </a:p>
        </p:txBody>
      </p:sp>
      <p:sp>
        <p:nvSpPr>
          <p:cNvPr id="200706" name="Rectangle 7"/>
          <p:cNvSpPr txBox="1">
            <a:spLocks noGrp="1" noChangeArrowheads="1"/>
          </p:cNvSpPr>
          <p:nvPr/>
        </p:nvSpPr>
        <p:spPr bwMode="auto">
          <a:xfrm>
            <a:off x="3963744" y="8805841"/>
            <a:ext cx="3032337" cy="463550"/>
          </a:xfrm>
          <a:prstGeom prst="rect">
            <a:avLst/>
          </a:prstGeom>
          <a:noFill/>
          <a:ln w="9525">
            <a:noFill/>
            <a:miter lim="800000"/>
            <a:headEnd/>
            <a:tailEnd/>
          </a:ln>
        </p:spPr>
        <p:txBody>
          <a:bodyPr lIns="93687" tIns="46844" rIns="93687" bIns="46844" anchor="b"/>
          <a:lstStyle/>
          <a:p>
            <a:pPr algn="r"/>
            <a:fld id="{58021D77-1E2D-42F7-944B-7E032F36715D}" type="slidenum">
              <a:rPr lang="en-US" sz="1200">
                <a:latin typeface="Calibri" pitchFamily="34" charset="0"/>
              </a:rPr>
              <a:pPr algn="r"/>
              <a:t>6</a:t>
            </a:fld>
            <a:endParaRPr lang="en-US" sz="1200">
              <a:latin typeface="Calibri"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xfrm>
            <a:off x="699770" y="4405335"/>
            <a:ext cx="5598160" cy="4170340"/>
          </a:xfrm>
          <a:noFill/>
          <a:ln/>
        </p:spPr>
        <p:txBody>
          <a:bodyPr lIns="93687" tIns="46844" rIns="93687" bIns="46844"/>
          <a:lstStyle/>
          <a:p>
            <a:pPr eaLnBrk="1" hangingPunct="1">
              <a:spcBef>
                <a:spcPct val="0"/>
              </a:spcBef>
            </a:pPr>
            <a:r>
              <a:rPr lang="en-US" smtClean="0">
                <a:ea typeface="ＭＳ Ｐゴシック"/>
                <a:cs typeface="ＭＳ Ｐゴシック"/>
              </a:rPr>
              <a:t>Re-check the dressing frequently, especially while transporting the casualty to next level of care.</a:t>
            </a:r>
          </a:p>
          <a:p>
            <a:pPr eaLnBrk="1" hangingPunct="1">
              <a:spcBef>
                <a:spcPct val="0"/>
              </a:spcBef>
            </a:pPr>
            <a:r>
              <a:rPr lang="en-US" smtClean="0">
                <a:ea typeface="ＭＳ Ｐゴシック"/>
                <a:cs typeface="ＭＳ Ｐゴシック"/>
              </a:rPr>
              <a:t>Watch for re-bleeding.</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to Combat </a:t>
            </a:r>
            <a:r>
              <a:rPr lang="en-US" dirty="0" err="1" smtClean="0"/>
              <a:t>Gauze.wmv</a:t>
            </a:r>
            <a:r>
              <a:rPr lang="en-US" dirty="0" smtClean="0"/>
              <a:t> in the</a:t>
            </a:r>
            <a:r>
              <a:rPr lang="en-US" baseline="0" dirty="0" smtClean="0"/>
              <a:t> Combat </a:t>
            </a:r>
            <a:r>
              <a:rPr lang="en-US" baseline="0" smtClean="0"/>
              <a:t>Gauze module.)</a:t>
            </a:r>
            <a:endParaRPr lang="en-US" dirty="0"/>
          </a:p>
        </p:txBody>
      </p:sp>
      <p:sp>
        <p:nvSpPr>
          <p:cNvPr id="4" name="Slide Number Placeholder 3"/>
          <p:cNvSpPr>
            <a:spLocks noGrp="1"/>
          </p:cNvSpPr>
          <p:nvPr>
            <p:ph type="sldNum" sz="quarter" idx="10"/>
          </p:nvPr>
        </p:nvSpPr>
        <p:spPr/>
        <p:txBody>
          <a:bodyPr/>
          <a:lstStyle/>
          <a:p>
            <a:fld id="{6698DA30-A4C3-9044-94A6-9DE9E7F12069}" type="slidenum">
              <a:rPr lang="en-US" smtClean="0"/>
              <a:t>7</a:t>
            </a:fld>
            <a:endParaRPr lang="en-US"/>
          </a:p>
        </p:txBody>
      </p:sp>
    </p:spTree>
    <p:extLst>
      <p:ext uri="{BB962C8B-B14F-4D97-AF65-F5344CB8AC3E}">
        <p14:creationId xmlns:p14="http://schemas.microsoft.com/office/powerpoint/2010/main" val="291492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DB01D4-DD65-334B-920A-B6A33D3FA102}"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845D564-1A42-FE4D-858B-2BFECEAA653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2E55CF1-78D6-7442-8A63-D0FF8F4E8299}"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8BBD06-19DB-FC4B-A4DF-BAE02F50FEE3}"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828800" y="274638"/>
            <a:ext cx="68580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r>
              <a:rPr lang="en-US" noProof="0" smtClean="0"/>
              <a:t>Click icon to add media</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7A56DBA-BBB9-3B48-8C0F-07BC6D88BC6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D6AF61-6097-A348-B706-8168EC65AEF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899E763-2DC9-C74D-8C5E-6433F1F6B830}"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9E386D8-6725-3E4F-9242-D419F41356D8}"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04234A0-D786-DF46-B8EA-6913C522891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510E32D-AD80-7447-9D6E-8CCB261472A3}"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D337C70-DFE2-964C-A6B4-2C1BD1BF3E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11F197B-0C66-394C-80B9-7CB2DAD6059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9A70D0-C174-9146-8821-4DFF519C70E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828800" y="274638"/>
            <a:ext cx="685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CF73103E-7872-5A4B-A80A-984EAD5E2C0C}" type="slidenum">
              <a:rPr lang="en-US"/>
              <a:pPr/>
              <a:t>‹#›</a:t>
            </a:fld>
            <a:endParaRPr lang="en-US"/>
          </a:p>
        </p:txBody>
      </p:sp>
      <p:pic>
        <p:nvPicPr>
          <p:cNvPr id="1031" name="Picture 8" descr="y TCCC Logo 091104 (C)"/>
          <p:cNvPicPr>
            <a:picLocks noChangeAspect="1" noChangeArrowheads="1"/>
          </p:cNvPicPr>
          <p:nvPr/>
        </p:nvPicPr>
        <p:blipFill>
          <a:blip r:embed="rId15"/>
          <a:srcRect/>
          <a:stretch>
            <a:fillRect/>
          </a:stretch>
        </p:blipFill>
        <p:spPr bwMode="auto">
          <a:xfrm>
            <a:off x="61913" y="52388"/>
            <a:ext cx="1309687" cy="1319212"/>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3.png"/><Relationship Id="rId1" Type="http://schemas.microsoft.com/office/2007/relationships/media" Target="../media/media1.wmv"/><Relationship Id="rId2" Type="http://schemas.openxmlformats.org/officeDocument/2006/relationships/video" Target="../media/media1.wm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2661" y="1140333"/>
            <a:ext cx="7772400" cy="1470025"/>
          </a:xfrm>
        </p:spPr>
        <p:txBody>
          <a:bodyPr/>
          <a:lstStyle/>
          <a:p>
            <a:r>
              <a:rPr lang="en-US" dirty="0" smtClean="0">
                <a:latin typeface="Times New Roman"/>
                <a:cs typeface="Times New Roman"/>
              </a:rPr>
              <a:t>Combat Gauze</a:t>
            </a:r>
            <a:endParaRPr lang="en-US" dirty="0">
              <a:latin typeface="Times New Roman"/>
              <a:cs typeface="Times New Roman"/>
            </a:endParaRPr>
          </a:p>
        </p:txBody>
      </p:sp>
      <p:pic>
        <p:nvPicPr>
          <p:cNvPr id="4" name="Picture 3" descr="Combat Gauze.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5453" y="2610358"/>
            <a:ext cx="2569045" cy="3485028"/>
          </a:xfrm>
          <a:prstGeom prst="rect">
            <a:avLst/>
          </a:prstGeom>
        </p:spPr>
      </p:pic>
    </p:spTree>
    <p:extLst>
      <p:ext uri="{BB962C8B-B14F-4D97-AF65-F5344CB8AC3E}">
        <p14:creationId xmlns:p14="http://schemas.microsoft.com/office/powerpoint/2010/main" val="3196684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ext Box 5"/>
          <p:cNvSpPr txBox="1">
            <a:spLocks noChangeArrowheads="1"/>
          </p:cNvSpPr>
          <p:nvPr/>
        </p:nvSpPr>
        <p:spPr bwMode="auto">
          <a:xfrm>
            <a:off x="457200" y="1981200"/>
            <a:ext cx="4114800" cy="3416320"/>
          </a:xfrm>
          <a:prstGeom prst="rect">
            <a:avLst/>
          </a:prstGeom>
          <a:noFill/>
          <a:ln w="9525">
            <a:noFill/>
            <a:miter lim="800000"/>
            <a:headEnd/>
            <a:tailEnd/>
          </a:ln>
        </p:spPr>
        <p:txBody>
          <a:bodyPr>
            <a:spAutoFit/>
          </a:bodyPr>
          <a:lstStyle/>
          <a:p>
            <a:pPr marL="457200" indent="-273050">
              <a:buFont typeface="Arial" charset="0"/>
              <a:buChar char="•"/>
            </a:pPr>
            <a:r>
              <a:rPr lang="en-US" sz="2400" dirty="0">
                <a:latin typeface="Times New Roman"/>
                <a:cs typeface="Times New Roman"/>
              </a:rPr>
              <a:t>Open clothing around the wound.</a:t>
            </a:r>
          </a:p>
          <a:p>
            <a:pPr marL="457200" indent="-273050">
              <a:buFont typeface="Arial" charset="0"/>
              <a:buChar char="•"/>
            </a:pPr>
            <a:r>
              <a:rPr lang="en-US" sz="2400" dirty="0">
                <a:latin typeface="Times New Roman"/>
                <a:cs typeface="Times New Roman"/>
              </a:rPr>
              <a:t>If possible, remove excess pooled blood from the  wound while preserving any clots already formed in the wound.</a:t>
            </a:r>
          </a:p>
          <a:p>
            <a:pPr marL="457200" indent="-273050">
              <a:buFont typeface="Arial" charset="0"/>
              <a:buChar char="•"/>
            </a:pPr>
            <a:r>
              <a:rPr lang="en-US" sz="2400" dirty="0">
                <a:latin typeface="Times New Roman"/>
                <a:cs typeface="Times New Roman"/>
              </a:rPr>
              <a:t>Locate the source of the most active bleeding.</a:t>
            </a:r>
          </a:p>
        </p:txBody>
      </p:sp>
      <p:pic>
        <p:nvPicPr>
          <p:cNvPr id="191490" name="Picture 9" descr="P3050041"/>
          <p:cNvPicPr>
            <a:picLocks noChangeAspect="1" noChangeArrowheads="1"/>
          </p:cNvPicPr>
          <p:nvPr/>
        </p:nvPicPr>
        <p:blipFill>
          <a:blip r:embed="rId3"/>
          <a:srcRect/>
          <a:stretch>
            <a:fillRect/>
          </a:stretch>
        </p:blipFill>
        <p:spPr bwMode="auto">
          <a:xfrm>
            <a:off x="4876800" y="1854200"/>
            <a:ext cx="4191000" cy="3554413"/>
          </a:xfrm>
          <a:prstGeom prst="rect">
            <a:avLst/>
          </a:prstGeom>
          <a:noFill/>
          <a:ln w="9525">
            <a:noFill/>
            <a:miter lim="800000"/>
            <a:headEnd/>
            <a:tailEnd/>
          </a:ln>
        </p:spPr>
      </p:pic>
      <p:sp>
        <p:nvSpPr>
          <p:cNvPr id="7" name="Footer Placeholder 5"/>
          <p:cNvSpPr txBox="1">
            <a:spLocks noGrp="1"/>
          </p:cNvSpPr>
          <p:nvPr/>
        </p:nvSpPr>
        <p:spPr>
          <a:xfrm>
            <a:off x="457200" y="65532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smtClean="0">
                <a:solidFill>
                  <a:schemeClr val="tx1">
                    <a:tint val="75000"/>
                  </a:schemeClr>
                </a:solidFill>
                <a:latin typeface="+mn-lt"/>
                <a:ea typeface="+mn-ea"/>
                <a:cs typeface="+mn-cs"/>
              </a:rPr>
              <a:t>Combat Medical Systems, LLC, </a:t>
            </a:r>
            <a:r>
              <a:rPr lang="en-US" sz="900" dirty="0" smtClean="0">
                <a:solidFill>
                  <a:schemeClr val="tx1">
                    <a:tint val="75000"/>
                  </a:schemeClr>
                </a:solidFill>
                <a:latin typeface="+mn-lt"/>
                <a:ea typeface="+mn-ea"/>
                <a:cs typeface="+mn-cs"/>
              </a:rPr>
              <a:t>Tel</a:t>
            </a:r>
            <a:r>
              <a:rPr lang="en-US" sz="1200" dirty="0" smtClean="0">
                <a:solidFill>
                  <a:schemeClr val="tx1">
                    <a:tint val="75000"/>
                  </a:schemeClr>
                </a:solidFill>
                <a:latin typeface="+mn-lt"/>
                <a:ea typeface="+mn-ea"/>
                <a:cs typeface="+mn-cs"/>
              </a:rPr>
              <a:t>: 910-426-0003, Fax: 910-426-0009, Website: www.combatgauze.com</a:t>
            </a:r>
          </a:p>
        </p:txBody>
      </p:sp>
      <p:sp>
        <p:nvSpPr>
          <p:cNvPr id="191492" name="Title 10"/>
          <p:cNvSpPr>
            <a:spLocks noGrp="1"/>
          </p:cNvSpPr>
          <p:nvPr>
            <p:ph type="title" idx="4294967295"/>
          </p:nvPr>
        </p:nvSpPr>
        <p:spPr>
          <a:xfrm>
            <a:off x="1524000" y="8997"/>
            <a:ext cx="7188200" cy="1200150"/>
          </a:xfrm>
        </p:spPr>
        <p:txBody>
          <a:bodyPr wrap="none">
            <a:spAutoFit/>
          </a:bodyPr>
          <a:lstStyle/>
          <a:p>
            <a:pPr eaLnBrk="1" hangingPunct="1"/>
            <a:r>
              <a:rPr lang="en-US" sz="3600" dirty="0" smtClean="0">
                <a:ea typeface="ＭＳ Ｐゴシック"/>
                <a:cs typeface="ＭＳ Ｐゴシック"/>
              </a:rPr>
              <a:t>Combat Gauze Directions (1) </a:t>
            </a:r>
            <a:br>
              <a:rPr lang="en-US" sz="3600" dirty="0" smtClean="0">
                <a:ea typeface="ＭＳ Ｐゴシック"/>
                <a:cs typeface="ＭＳ Ｐゴシック"/>
              </a:rPr>
            </a:br>
            <a:r>
              <a:rPr lang="en-US" sz="3600" dirty="0" smtClean="0">
                <a:ea typeface="ＭＳ Ｐゴシック"/>
                <a:cs typeface="ＭＳ Ｐゴシック"/>
              </a:rPr>
              <a:t>Expose Wound &amp; Identify Bleeding</a:t>
            </a:r>
          </a:p>
        </p:txBody>
      </p:sp>
    </p:spTree>
    <p:extLst>
      <p:ext uri="{BB962C8B-B14F-4D97-AF65-F5344CB8AC3E}">
        <p14:creationId xmlns:p14="http://schemas.microsoft.com/office/powerpoint/2010/main" val="25517306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ext Box 42"/>
          <p:cNvSpPr txBox="1">
            <a:spLocks noChangeArrowheads="1"/>
          </p:cNvSpPr>
          <p:nvPr/>
        </p:nvSpPr>
        <p:spPr bwMode="auto">
          <a:xfrm>
            <a:off x="16010" y="1981200"/>
            <a:ext cx="4876800" cy="3046988"/>
          </a:xfrm>
          <a:prstGeom prst="rect">
            <a:avLst/>
          </a:prstGeom>
          <a:noFill/>
          <a:ln w="9525">
            <a:noFill/>
            <a:miter lim="800000"/>
            <a:headEnd/>
            <a:tailEnd/>
          </a:ln>
        </p:spPr>
        <p:txBody>
          <a:bodyPr>
            <a:spAutoFit/>
          </a:bodyPr>
          <a:lstStyle/>
          <a:p>
            <a:pPr marL="346075" indent="-230188">
              <a:buFont typeface="Arial" charset="0"/>
              <a:buChar char="•"/>
            </a:pPr>
            <a:r>
              <a:rPr lang="en-US" sz="2400" dirty="0">
                <a:latin typeface="Times New Roman"/>
                <a:cs typeface="Times New Roman"/>
              </a:rPr>
              <a:t>Pack Combat </a:t>
            </a:r>
            <a:r>
              <a:rPr lang="en-US" sz="2400" dirty="0" smtClean="0">
                <a:latin typeface="Times New Roman"/>
                <a:cs typeface="Times New Roman"/>
              </a:rPr>
              <a:t>Gauze </a:t>
            </a:r>
            <a:r>
              <a:rPr lang="en-US" sz="2400" dirty="0">
                <a:latin typeface="Times New Roman"/>
                <a:cs typeface="Times New Roman"/>
              </a:rPr>
              <a:t>tightly into wound and directly onto the source of bleeding. </a:t>
            </a:r>
          </a:p>
          <a:p>
            <a:pPr marL="346075" indent="-230188">
              <a:buFont typeface="Arial" charset="0"/>
              <a:buChar char="•"/>
            </a:pPr>
            <a:r>
              <a:rPr lang="en-US" sz="2400" dirty="0">
                <a:latin typeface="Times New Roman"/>
                <a:cs typeface="Times New Roman"/>
              </a:rPr>
              <a:t>More than one gauze may be required to stem blood flow. </a:t>
            </a:r>
          </a:p>
          <a:p>
            <a:pPr marL="346075" indent="-230188">
              <a:buFont typeface="Arial" charset="0"/>
              <a:buChar char="•"/>
            </a:pPr>
            <a:r>
              <a:rPr lang="en-US" sz="2400" dirty="0">
                <a:latin typeface="Times New Roman"/>
                <a:cs typeface="Times New Roman"/>
              </a:rPr>
              <a:t>Combat </a:t>
            </a:r>
            <a:r>
              <a:rPr lang="en-US" sz="2400" dirty="0" smtClean="0">
                <a:latin typeface="Times New Roman"/>
                <a:cs typeface="Times New Roman"/>
              </a:rPr>
              <a:t>Gauze </a:t>
            </a:r>
            <a:r>
              <a:rPr lang="en-US" sz="2400" dirty="0">
                <a:latin typeface="Times New Roman"/>
                <a:cs typeface="Times New Roman"/>
              </a:rPr>
              <a:t>may be re-packed or adjusted in the wound to ensure proper placement.</a:t>
            </a:r>
          </a:p>
        </p:txBody>
      </p:sp>
      <p:grpSp>
        <p:nvGrpSpPr>
          <p:cNvPr id="193538" name="Group 61"/>
          <p:cNvGrpSpPr>
            <a:grpSpLocks/>
          </p:cNvGrpSpPr>
          <p:nvPr/>
        </p:nvGrpSpPr>
        <p:grpSpPr bwMode="auto">
          <a:xfrm>
            <a:off x="4983163" y="4313238"/>
            <a:ext cx="3744912" cy="1989137"/>
            <a:chOff x="1200" y="2352"/>
            <a:chExt cx="3312" cy="1632"/>
          </a:xfrm>
        </p:grpSpPr>
        <p:sp>
          <p:nvSpPr>
            <p:cNvPr id="193542" name="AutoShape 44"/>
            <p:cNvSpPr>
              <a:spLocks noChangeArrowheads="1"/>
            </p:cNvSpPr>
            <p:nvPr/>
          </p:nvSpPr>
          <p:spPr bwMode="auto">
            <a:xfrm>
              <a:off x="1200" y="2352"/>
              <a:ext cx="3312" cy="1632"/>
            </a:xfrm>
            <a:prstGeom prst="roundRect">
              <a:avLst>
                <a:gd name="adj" fmla="val 16667"/>
              </a:avLst>
            </a:prstGeom>
            <a:noFill/>
            <a:ln w="9525">
              <a:solidFill>
                <a:schemeClr val="tx1"/>
              </a:solidFill>
              <a:round/>
              <a:headEnd/>
              <a:tailEnd/>
            </a:ln>
          </p:spPr>
          <p:txBody>
            <a:bodyPr wrap="none" tIns="0"/>
            <a:lstStyle/>
            <a:p>
              <a:pPr marL="342900" indent="-342900">
                <a:tabLst>
                  <a:tab pos="342900" algn="l"/>
                </a:tabLst>
              </a:pPr>
              <a:endParaRPr lang="en-US" sz="1200">
                <a:latin typeface="Impact" pitchFamily="34" charset="0"/>
                <a:cs typeface="Arial" charset="0"/>
              </a:endParaRPr>
            </a:p>
          </p:txBody>
        </p:sp>
        <p:sp>
          <p:nvSpPr>
            <p:cNvPr id="193543" name="Line 45"/>
            <p:cNvSpPr>
              <a:spLocks noChangeShapeType="1"/>
            </p:cNvSpPr>
            <p:nvPr/>
          </p:nvSpPr>
          <p:spPr bwMode="auto">
            <a:xfrm>
              <a:off x="1296" y="3216"/>
              <a:ext cx="3120" cy="0"/>
            </a:xfrm>
            <a:prstGeom prst="line">
              <a:avLst/>
            </a:prstGeom>
            <a:noFill/>
            <a:ln w="9525">
              <a:solidFill>
                <a:schemeClr val="tx1"/>
              </a:solidFill>
              <a:round/>
              <a:headEnd/>
              <a:tailEnd/>
            </a:ln>
          </p:spPr>
          <p:txBody>
            <a:bodyPr/>
            <a:lstStyle/>
            <a:p>
              <a:endParaRPr lang="en-US"/>
            </a:p>
          </p:txBody>
        </p:sp>
        <p:grpSp>
          <p:nvGrpSpPr>
            <p:cNvPr id="193544" name="Group 46"/>
            <p:cNvGrpSpPr>
              <a:grpSpLocks/>
            </p:cNvGrpSpPr>
            <p:nvPr/>
          </p:nvGrpSpPr>
          <p:grpSpPr bwMode="auto">
            <a:xfrm>
              <a:off x="1296" y="2400"/>
              <a:ext cx="3120" cy="710"/>
              <a:chOff x="624" y="2640"/>
              <a:chExt cx="3120" cy="710"/>
            </a:xfrm>
          </p:grpSpPr>
          <p:sp>
            <p:nvSpPr>
              <p:cNvPr id="193553" name="AutoShape 47"/>
              <p:cNvSpPr>
                <a:spLocks noChangeArrowheads="1"/>
              </p:cNvSpPr>
              <p:nvPr/>
            </p:nvSpPr>
            <p:spPr bwMode="auto">
              <a:xfrm>
                <a:off x="2304" y="2976"/>
                <a:ext cx="384" cy="192"/>
              </a:xfrm>
              <a:prstGeom prst="rightArrow">
                <a:avLst>
                  <a:gd name="adj1" fmla="val 50000"/>
                  <a:gd name="adj2" fmla="val 50000"/>
                </a:avLst>
              </a:prstGeom>
              <a:noFill/>
              <a:ln w="9525">
                <a:solidFill>
                  <a:schemeClr val="tx1"/>
                </a:solidFill>
                <a:miter lim="800000"/>
                <a:headEnd/>
                <a:tailEnd/>
              </a:ln>
            </p:spPr>
            <p:txBody>
              <a:bodyPr wrap="none" anchor="ctr"/>
              <a:lstStyle/>
              <a:p>
                <a:endParaRPr lang="en-US" sz="1800">
                  <a:latin typeface="Calibri" pitchFamily="34" charset="0"/>
                  <a:cs typeface="Arial" charset="0"/>
                </a:endParaRPr>
              </a:p>
            </p:txBody>
          </p:sp>
          <p:grpSp>
            <p:nvGrpSpPr>
              <p:cNvPr id="193554" name="Group 48"/>
              <p:cNvGrpSpPr>
                <a:grpSpLocks/>
              </p:cNvGrpSpPr>
              <p:nvPr/>
            </p:nvGrpSpPr>
            <p:grpSpPr bwMode="auto">
              <a:xfrm>
                <a:off x="624" y="2880"/>
                <a:ext cx="432" cy="432"/>
                <a:chOff x="3408" y="3120"/>
                <a:chExt cx="432" cy="432"/>
              </a:xfrm>
            </p:grpSpPr>
            <p:pic>
              <p:nvPicPr>
                <p:cNvPr id="193557" name="Picture 49"/>
                <p:cNvPicPr>
                  <a:picLocks noChangeAspect="1" noChangeArrowheads="1"/>
                </p:cNvPicPr>
                <p:nvPr/>
              </p:nvPicPr>
              <p:blipFill>
                <a:blip r:embed="rId3"/>
                <a:srcRect/>
                <a:stretch>
                  <a:fillRect/>
                </a:stretch>
              </p:blipFill>
              <p:spPr bwMode="auto">
                <a:xfrm>
                  <a:off x="3456" y="3168"/>
                  <a:ext cx="277" cy="336"/>
                </a:xfrm>
                <a:prstGeom prst="rect">
                  <a:avLst/>
                </a:prstGeom>
                <a:noFill/>
                <a:ln w="9525">
                  <a:noFill/>
                  <a:miter lim="800000"/>
                  <a:headEnd/>
                  <a:tailEnd/>
                </a:ln>
              </p:spPr>
            </p:pic>
            <p:sp>
              <p:nvSpPr>
                <p:cNvPr id="193558" name="Oval 50"/>
                <p:cNvSpPr>
                  <a:spLocks noChangeArrowheads="1"/>
                </p:cNvSpPr>
                <p:nvPr/>
              </p:nvSpPr>
              <p:spPr bwMode="auto">
                <a:xfrm>
                  <a:off x="3408" y="3120"/>
                  <a:ext cx="432" cy="432"/>
                </a:xfrm>
                <a:prstGeom prst="ellipse">
                  <a:avLst/>
                </a:prstGeom>
                <a:noFill/>
                <a:ln w="101600">
                  <a:solidFill>
                    <a:schemeClr val="tx1"/>
                  </a:solidFill>
                  <a:round/>
                  <a:headEnd/>
                  <a:tailEnd/>
                </a:ln>
              </p:spPr>
              <p:txBody>
                <a:bodyPr wrap="none" lIns="0" tIns="0" rIns="0" bIns="0" anchor="ctr"/>
                <a:lstStyle/>
                <a:p>
                  <a:pPr algn="ctr"/>
                  <a:endParaRPr lang="en-US" sz="4400" b="1" i="1">
                    <a:latin typeface="Calibri" pitchFamily="34" charset="0"/>
                    <a:cs typeface="Arial" charset="0"/>
                  </a:endParaRPr>
                </a:p>
              </p:txBody>
            </p:sp>
          </p:grpSp>
          <p:pic>
            <p:nvPicPr>
              <p:cNvPr id="193555" name="Picture 51"/>
              <p:cNvPicPr>
                <a:picLocks noChangeAspect="1" noChangeArrowheads="1"/>
              </p:cNvPicPr>
              <p:nvPr/>
            </p:nvPicPr>
            <p:blipFill>
              <a:blip r:embed="rId4"/>
              <a:srcRect/>
              <a:stretch>
                <a:fillRect/>
              </a:stretch>
            </p:blipFill>
            <p:spPr bwMode="auto">
              <a:xfrm>
                <a:off x="1152" y="2640"/>
                <a:ext cx="1064" cy="710"/>
              </a:xfrm>
              <a:prstGeom prst="rect">
                <a:avLst/>
              </a:prstGeom>
              <a:noFill/>
              <a:ln w="9525">
                <a:noFill/>
                <a:miter lim="800000"/>
                <a:headEnd/>
                <a:tailEnd/>
              </a:ln>
            </p:spPr>
          </p:pic>
          <p:pic>
            <p:nvPicPr>
              <p:cNvPr id="193556" name="Picture 52"/>
              <p:cNvPicPr>
                <a:picLocks noChangeAspect="1" noChangeArrowheads="1"/>
              </p:cNvPicPr>
              <p:nvPr/>
            </p:nvPicPr>
            <p:blipFill>
              <a:blip r:embed="rId5"/>
              <a:srcRect/>
              <a:stretch>
                <a:fillRect/>
              </a:stretch>
            </p:blipFill>
            <p:spPr bwMode="auto">
              <a:xfrm>
                <a:off x="2736" y="2880"/>
                <a:ext cx="1008" cy="467"/>
              </a:xfrm>
              <a:prstGeom prst="rect">
                <a:avLst/>
              </a:prstGeom>
              <a:noFill/>
              <a:ln w="9525">
                <a:noFill/>
                <a:miter lim="800000"/>
                <a:headEnd/>
                <a:tailEnd/>
              </a:ln>
            </p:spPr>
          </p:pic>
        </p:grpSp>
        <p:grpSp>
          <p:nvGrpSpPr>
            <p:cNvPr id="193545" name="Group 53"/>
            <p:cNvGrpSpPr>
              <a:grpSpLocks/>
            </p:cNvGrpSpPr>
            <p:nvPr/>
          </p:nvGrpSpPr>
          <p:grpSpPr bwMode="auto">
            <a:xfrm>
              <a:off x="1296" y="3312"/>
              <a:ext cx="2976" cy="576"/>
              <a:chOff x="624" y="3648"/>
              <a:chExt cx="2976" cy="576"/>
            </a:xfrm>
          </p:grpSpPr>
          <p:grpSp>
            <p:nvGrpSpPr>
              <p:cNvPr id="193546" name="Group 54"/>
              <p:cNvGrpSpPr>
                <a:grpSpLocks/>
              </p:cNvGrpSpPr>
              <p:nvPr/>
            </p:nvGrpSpPr>
            <p:grpSpPr bwMode="auto">
              <a:xfrm>
                <a:off x="624" y="3648"/>
                <a:ext cx="2976" cy="576"/>
                <a:chOff x="624" y="3648"/>
                <a:chExt cx="2976" cy="576"/>
              </a:xfrm>
            </p:grpSpPr>
            <p:sp>
              <p:nvSpPr>
                <p:cNvPr id="193549" name="AutoShape 55"/>
                <p:cNvSpPr>
                  <a:spLocks noChangeArrowheads="1"/>
                </p:cNvSpPr>
                <p:nvPr/>
              </p:nvSpPr>
              <p:spPr bwMode="auto">
                <a:xfrm>
                  <a:off x="2304" y="3888"/>
                  <a:ext cx="384" cy="192"/>
                </a:xfrm>
                <a:prstGeom prst="rightArrow">
                  <a:avLst>
                    <a:gd name="adj1" fmla="val 50000"/>
                    <a:gd name="adj2" fmla="val 50000"/>
                  </a:avLst>
                </a:prstGeom>
                <a:noFill/>
                <a:ln w="9525">
                  <a:solidFill>
                    <a:schemeClr val="tx1"/>
                  </a:solidFill>
                  <a:miter lim="800000"/>
                  <a:headEnd/>
                  <a:tailEnd/>
                </a:ln>
              </p:spPr>
              <p:txBody>
                <a:bodyPr wrap="none" anchor="ctr"/>
                <a:lstStyle/>
                <a:p>
                  <a:endParaRPr lang="en-US" sz="1800">
                    <a:latin typeface="Calibri" pitchFamily="34" charset="0"/>
                    <a:cs typeface="Arial" charset="0"/>
                  </a:endParaRPr>
                </a:p>
              </p:txBody>
            </p:sp>
            <p:sp>
              <p:nvSpPr>
                <p:cNvPr id="193550" name="AutoShape 56"/>
                <p:cNvSpPr>
                  <a:spLocks noChangeArrowheads="1"/>
                </p:cNvSpPr>
                <p:nvPr/>
              </p:nvSpPr>
              <p:spPr bwMode="auto">
                <a:xfrm>
                  <a:off x="624" y="3744"/>
                  <a:ext cx="480" cy="4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50 w 21600"/>
                    <a:gd name="T25" fmla="*/ 3150 h 21600"/>
                    <a:gd name="T26" fmla="*/ 18450 w 21600"/>
                    <a:gd name="T27" fmla="*/ 1845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chemeClr val="tx1"/>
                </a:solidFill>
                <a:ln w="9525">
                  <a:solidFill>
                    <a:schemeClr val="tx1"/>
                  </a:solidFill>
                  <a:miter lim="800000"/>
                  <a:headEnd/>
                  <a:tailEnd/>
                </a:ln>
              </p:spPr>
              <p:txBody>
                <a:bodyPr wrap="none" anchor="ctr"/>
                <a:lstStyle/>
                <a:p>
                  <a:endParaRPr lang="en-US"/>
                </a:p>
              </p:txBody>
            </p:sp>
            <p:pic>
              <p:nvPicPr>
                <p:cNvPr id="193551" name="Picture 57"/>
                <p:cNvPicPr>
                  <a:picLocks noChangeAspect="1" noChangeArrowheads="1"/>
                </p:cNvPicPr>
                <p:nvPr/>
              </p:nvPicPr>
              <p:blipFill>
                <a:blip r:embed="rId6"/>
                <a:srcRect/>
                <a:stretch>
                  <a:fillRect/>
                </a:stretch>
              </p:blipFill>
              <p:spPr bwMode="auto">
                <a:xfrm>
                  <a:off x="1296" y="3648"/>
                  <a:ext cx="839" cy="562"/>
                </a:xfrm>
                <a:prstGeom prst="rect">
                  <a:avLst/>
                </a:prstGeom>
                <a:noFill/>
                <a:ln w="9525">
                  <a:noFill/>
                  <a:miter lim="800000"/>
                  <a:headEnd/>
                  <a:tailEnd/>
                </a:ln>
              </p:spPr>
            </p:pic>
            <p:pic>
              <p:nvPicPr>
                <p:cNvPr id="193552" name="Picture 58"/>
                <p:cNvPicPr>
                  <a:picLocks noChangeAspect="1" noChangeArrowheads="1"/>
                </p:cNvPicPr>
                <p:nvPr/>
              </p:nvPicPr>
              <p:blipFill>
                <a:blip r:embed="rId7"/>
                <a:srcRect/>
                <a:stretch>
                  <a:fillRect/>
                </a:stretch>
              </p:blipFill>
              <p:spPr bwMode="auto">
                <a:xfrm>
                  <a:off x="2832" y="3840"/>
                  <a:ext cx="768" cy="372"/>
                </a:xfrm>
                <a:prstGeom prst="rect">
                  <a:avLst/>
                </a:prstGeom>
                <a:noFill/>
                <a:ln w="9525">
                  <a:noFill/>
                  <a:miter lim="800000"/>
                  <a:headEnd/>
                  <a:tailEnd/>
                </a:ln>
              </p:spPr>
            </p:pic>
          </p:grpSp>
          <p:sp>
            <p:nvSpPr>
              <p:cNvPr id="193547" name="Freeform 59"/>
              <p:cNvSpPr>
                <a:spLocks/>
              </p:cNvSpPr>
              <p:nvPr/>
            </p:nvSpPr>
            <p:spPr bwMode="auto">
              <a:xfrm>
                <a:off x="1762" y="4067"/>
                <a:ext cx="106" cy="81"/>
              </a:xfrm>
              <a:custGeom>
                <a:avLst/>
                <a:gdLst>
                  <a:gd name="T0" fmla="*/ 102 w 106"/>
                  <a:gd name="T1" fmla="*/ 11 h 81"/>
                  <a:gd name="T2" fmla="*/ 100 w 106"/>
                  <a:gd name="T3" fmla="*/ 17 h 81"/>
                  <a:gd name="T4" fmla="*/ 58 w 106"/>
                  <a:gd name="T5" fmla="*/ 81 h 81"/>
                  <a:gd name="T6" fmla="*/ 2 w 106"/>
                  <a:gd name="T7" fmla="*/ 19 h 81"/>
                  <a:gd name="T8" fmla="*/ 10 w 106"/>
                  <a:gd name="T9" fmla="*/ 23 h 81"/>
                  <a:gd name="T10" fmla="*/ 60 w 106"/>
                  <a:gd name="T11" fmla="*/ 49 h 81"/>
                  <a:gd name="T12" fmla="*/ 92 w 106"/>
                  <a:gd name="T13" fmla="*/ 17 h 81"/>
                  <a:gd name="T14" fmla="*/ 96 w 106"/>
                  <a:gd name="T15" fmla="*/ 5 h 81"/>
                  <a:gd name="T16" fmla="*/ 78 w 106"/>
                  <a:gd name="T17" fmla="*/ 29 h 81"/>
                  <a:gd name="T18" fmla="*/ 38 w 106"/>
                  <a:gd name="T19" fmla="*/ 29 h 81"/>
                  <a:gd name="T20" fmla="*/ 62 w 106"/>
                  <a:gd name="T21" fmla="*/ 53 h 81"/>
                  <a:gd name="T22" fmla="*/ 26 w 106"/>
                  <a:gd name="T23" fmla="*/ 43 h 81"/>
                  <a:gd name="T24" fmla="*/ 28 w 106"/>
                  <a:gd name="T25" fmla="*/ 39 h 81"/>
                  <a:gd name="T26" fmla="*/ 26 w 106"/>
                  <a:gd name="T27" fmla="*/ 51 h 81"/>
                  <a:gd name="T28" fmla="*/ 28 w 106"/>
                  <a:gd name="T29" fmla="*/ 47 h 81"/>
                  <a:gd name="T30" fmla="*/ 36 w 106"/>
                  <a:gd name="T31" fmla="*/ 41 h 81"/>
                  <a:gd name="T32" fmla="*/ 50 w 106"/>
                  <a:gd name="T33" fmla="*/ 41 h 81"/>
                  <a:gd name="T34" fmla="*/ 70 w 106"/>
                  <a:gd name="T35" fmla="*/ 35 h 81"/>
                  <a:gd name="T36" fmla="*/ 80 w 106"/>
                  <a:gd name="T37" fmla="*/ 47 h 81"/>
                  <a:gd name="T38" fmla="*/ 90 w 106"/>
                  <a:gd name="T39" fmla="*/ 35 h 81"/>
                  <a:gd name="T40" fmla="*/ 92 w 106"/>
                  <a:gd name="T41" fmla="*/ 43 h 81"/>
                  <a:gd name="T42" fmla="*/ 76 w 106"/>
                  <a:gd name="T43" fmla="*/ 41 h 81"/>
                  <a:gd name="T44" fmla="*/ 28 w 106"/>
                  <a:gd name="T45" fmla="*/ 63 h 81"/>
                  <a:gd name="T46" fmla="*/ 40 w 106"/>
                  <a:gd name="T47" fmla="*/ 57 h 81"/>
                  <a:gd name="T48" fmla="*/ 50 w 106"/>
                  <a:gd name="T49" fmla="*/ 73 h 81"/>
                  <a:gd name="T50" fmla="*/ 62 w 106"/>
                  <a:gd name="T51" fmla="*/ 73 h 81"/>
                  <a:gd name="T52" fmla="*/ 54 w 106"/>
                  <a:gd name="T53" fmla="*/ 69 h 81"/>
                  <a:gd name="T54" fmla="*/ 62 w 106"/>
                  <a:gd name="T55" fmla="*/ 67 h 81"/>
                  <a:gd name="T56" fmla="*/ 68 w 106"/>
                  <a:gd name="T57" fmla="*/ 79 h 81"/>
                  <a:gd name="T58" fmla="*/ 74 w 106"/>
                  <a:gd name="T59" fmla="*/ 61 h 81"/>
                  <a:gd name="T60" fmla="*/ 74 w 106"/>
                  <a:gd name="T61" fmla="*/ 41 h 81"/>
                  <a:gd name="T62" fmla="*/ 76 w 106"/>
                  <a:gd name="T63" fmla="*/ 61 h 81"/>
                  <a:gd name="T64" fmla="*/ 78 w 106"/>
                  <a:gd name="T65" fmla="*/ 55 h 81"/>
                  <a:gd name="T66" fmla="*/ 78 w 106"/>
                  <a:gd name="T67" fmla="*/ 53 h 81"/>
                  <a:gd name="T68" fmla="*/ 80 w 106"/>
                  <a:gd name="T69" fmla="*/ 49 h 81"/>
                  <a:gd name="T70" fmla="*/ 78 w 106"/>
                  <a:gd name="T71" fmla="*/ 55 h 81"/>
                  <a:gd name="T72" fmla="*/ 84 w 106"/>
                  <a:gd name="T73" fmla="*/ 59 h 81"/>
                  <a:gd name="T74" fmla="*/ 48 w 106"/>
                  <a:gd name="T75" fmla="*/ 33 h 81"/>
                  <a:gd name="T76" fmla="*/ 34 w 106"/>
                  <a:gd name="T77" fmla="*/ 31 h 81"/>
                  <a:gd name="T78" fmla="*/ 80 w 106"/>
                  <a:gd name="T79" fmla="*/ 55 h 81"/>
                  <a:gd name="T80" fmla="*/ 60 w 106"/>
                  <a:gd name="T81" fmla="*/ 49 h 81"/>
                  <a:gd name="T82" fmla="*/ 46 w 106"/>
                  <a:gd name="T83" fmla="*/ 43 h 81"/>
                  <a:gd name="T84" fmla="*/ 48 w 106"/>
                  <a:gd name="T85" fmla="*/ 45 h 81"/>
                  <a:gd name="T86" fmla="*/ 42 w 106"/>
                  <a:gd name="T87" fmla="*/ 55 h 81"/>
                  <a:gd name="T88" fmla="*/ 60 w 106"/>
                  <a:gd name="T89" fmla="*/ 45 h 81"/>
                  <a:gd name="T90" fmla="*/ 54 w 106"/>
                  <a:gd name="T91" fmla="*/ 33 h 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81"/>
                  <a:gd name="T140" fmla="*/ 106 w 106"/>
                  <a:gd name="T141" fmla="*/ 81 h 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81">
                    <a:moveTo>
                      <a:pt x="0" y="9"/>
                    </a:moveTo>
                    <a:cubicBezTo>
                      <a:pt x="20" y="14"/>
                      <a:pt x="37" y="22"/>
                      <a:pt x="58" y="25"/>
                    </a:cubicBezTo>
                    <a:cubicBezTo>
                      <a:pt x="102" y="22"/>
                      <a:pt x="75" y="20"/>
                      <a:pt x="102" y="11"/>
                    </a:cubicBezTo>
                    <a:cubicBezTo>
                      <a:pt x="89" y="3"/>
                      <a:pt x="77" y="17"/>
                      <a:pt x="64" y="21"/>
                    </a:cubicBezTo>
                    <a:cubicBezTo>
                      <a:pt x="78" y="26"/>
                      <a:pt x="94" y="23"/>
                      <a:pt x="106" y="15"/>
                    </a:cubicBezTo>
                    <a:cubicBezTo>
                      <a:pt x="106" y="15"/>
                      <a:pt x="102" y="16"/>
                      <a:pt x="100" y="17"/>
                    </a:cubicBezTo>
                    <a:cubicBezTo>
                      <a:pt x="96" y="22"/>
                      <a:pt x="92" y="35"/>
                      <a:pt x="92" y="35"/>
                    </a:cubicBezTo>
                    <a:cubicBezTo>
                      <a:pt x="95" y="65"/>
                      <a:pt x="102" y="64"/>
                      <a:pt x="72" y="67"/>
                    </a:cubicBezTo>
                    <a:cubicBezTo>
                      <a:pt x="70" y="73"/>
                      <a:pt x="58" y="81"/>
                      <a:pt x="58" y="81"/>
                    </a:cubicBezTo>
                    <a:cubicBezTo>
                      <a:pt x="44" y="71"/>
                      <a:pt x="46" y="70"/>
                      <a:pt x="26" y="67"/>
                    </a:cubicBezTo>
                    <a:cubicBezTo>
                      <a:pt x="20" y="57"/>
                      <a:pt x="22" y="48"/>
                      <a:pt x="12" y="41"/>
                    </a:cubicBezTo>
                    <a:cubicBezTo>
                      <a:pt x="2" y="26"/>
                      <a:pt x="5" y="34"/>
                      <a:pt x="2" y="19"/>
                    </a:cubicBezTo>
                    <a:cubicBezTo>
                      <a:pt x="9" y="17"/>
                      <a:pt x="8" y="15"/>
                      <a:pt x="12" y="23"/>
                    </a:cubicBezTo>
                    <a:cubicBezTo>
                      <a:pt x="13" y="25"/>
                      <a:pt x="16" y="29"/>
                      <a:pt x="14" y="29"/>
                    </a:cubicBezTo>
                    <a:cubicBezTo>
                      <a:pt x="12" y="29"/>
                      <a:pt x="10" y="21"/>
                      <a:pt x="10" y="23"/>
                    </a:cubicBezTo>
                    <a:cubicBezTo>
                      <a:pt x="10" y="27"/>
                      <a:pt x="14" y="35"/>
                      <a:pt x="14" y="35"/>
                    </a:cubicBezTo>
                    <a:cubicBezTo>
                      <a:pt x="18" y="24"/>
                      <a:pt x="15" y="34"/>
                      <a:pt x="24" y="37"/>
                    </a:cubicBezTo>
                    <a:cubicBezTo>
                      <a:pt x="29" y="58"/>
                      <a:pt x="32" y="51"/>
                      <a:pt x="60" y="49"/>
                    </a:cubicBezTo>
                    <a:cubicBezTo>
                      <a:pt x="68" y="46"/>
                      <a:pt x="70" y="41"/>
                      <a:pt x="76" y="35"/>
                    </a:cubicBezTo>
                    <a:cubicBezTo>
                      <a:pt x="78" y="30"/>
                      <a:pt x="76" y="24"/>
                      <a:pt x="80" y="21"/>
                    </a:cubicBezTo>
                    <a:cubicBezTo>
                      <a:pt x="83" y="18"/>
                      <a:pt x="92" y="17"/>
                      <a:pt x="92" y="17"/>
                    </a:cubicBezTo>
                    <a:cubicBezTo>
                      <a:pt x="90" y="16"/>
                      <a:pt x="86" y="15"/>
                      <a:pt x="86" y="15"/>
                    </a:cubicBezTo>
                    <a:cubicBezTo>
                      <a:pt x="93" y="5"/>
                      <a:pt x="88" y="10"/>
                      <a:pt x="102" y="1"/>
                    </a:cubicBezTo>
                    <a:cubicBezTo>
                      <a:pt x="104" y="0"/>
                      <a:pt x="98" y="4"/>
                      <a:pt x="96" y="5"/>
                    </a:cubicBezTo>
                    <a:cubicBezTo>
                      <a:pt x="88" y="8"/>
                      <a:pt x="72" y="17"/>
                      <a:pt x="72" y="17"/>
                    </a:cubicBezTo>
                    <a:cubicBezTo>
                      <a:pt x="78" y="19"/>
                      <a:pt x="87" y="16"/>
                      <a:pt x="92" y="21"/>
                    </a:cubicBezTo>
                    <a:cubicBezTo>
                      <a:pt x="96" y="25"/>
                      <a:pt x="83" y="27"/>
                      <a:pt x="78" y="29"/>
                    </a:cubicBezTo>
                    <a:cubicBezTo>
                      <a:pt x="69" y="33"/>
                      <a:pt x="59" y="37"/>
                      <a:pt x="50" y="41"/>
                    </a:cubicBezTo>
                    <a:cubicBezTo>
                      <a:pt x="46" y="43"/>
                      <a:pt x="38" y="45"/>
                      <a:pt x="38" y="45"/>
                    </a:cubicBezTo>
                    <a:cubicBezTo>
                      <a:pt x="46" y="37"/>
                      <a:pt x="56" y="34"/>
                      <a:pt x="38" y="29"/>
                    </a:cubicBezTo>
                    <a:cubicBezTo>
                      <a:pt x="30" y="24"/>
                      <a:pt x="26" y="27"/>
                      <a:pt x="16" y="25"/>
                    </a:cubicBezTo>
                    <a:cubicBezTo>
                      <a:pt x="31" y="15"/>
                      <a:pt x="55" y="34"/>
                      <a:pt x="70" y="39"/>
                    </a:cubicBezTo>
                    <a:cubicBezTo>
                      <a:pt x="56" y="48"/>
                      <a:pt x="55" y="43"/>
                      <a:pt x="62" y="53"/>
                    </a:cubicBezTo>
                    <a:cubicBezTo>
                      <a:pt x="50" y="57"/>
                      <a:pt x="43" y="50"/>
                      <a:pt x="32" y="47"/>
                    </a:cubicBezTo>
                    <a:cubicBezTo>
                      <a:pt x="29" y="43"/>
                      <a:pt x="27" y="39"/>
                      <a:pt x="24" y="35"/>
                    </a:cubicBezTo>
                    <a:cubicBezTo>
                      <a:pt x="25" y="38"/>
                      <a:pt x="28" y="41"/>
                      <a:pt x="26" y="43"/>
                    </a:cubicBezTo>
                    <a:cubicBezTo>
                      <a:pt x="20" y="49"/>
                      <a:pt x="15" y="36"/>
                      <a:pt x="14" y="35"/>
                    </a:cubicBezTo>
                    <a:cubicBezTo>
                      <a:pt x="12" y="34"/>
                      <a:pt x="6" y="33"/>
                      <a:pt x="8" y="33"/>
                    </a:cubicBezTo>
                    <a:cubicBezTo>
                      <a:pt x="15" y="33"/>
                      <a:pt x="28" y="39"/>
                      <a:pt x="28" y="39"/>
                    </a:cubicBezTo>
                    <a:cubicBezTo>
                      <a:pt x="24" y="18"/>
                      <a:pt x="18" y="37"/>
                      <a:pt x="30" y="41"/>
                    </a:cubicBezTo>
                    <a:cubicBezTo>
                      <a:pt x="36" y="64"/>
                      <a:pt x="47" y="62"/>
                      <a:pt x="30" y="45"/>
                    </a:cubicBezTo>
                    <a:cubicBezTo>
                      <a:pt x="29" y="47"/>
                      <a:pt x="27" y="49"/>
                      <a:pt x="26" y="51"/>
                    </a:cubicBezTo>
                    <a:cubicBezTo>
                      <a:pt x="25" y="53"/>
                      <a:pt x="25" y="58"/>
                      <a:pt x="24" y="57"/>
                    </a:cubicBezTo>
                    <a:cubicBezTo>
                      <a:pt x="21" y="54"/>
                      <a:pt x="20" y="45"/>
                      <a:pt x="20" y="45"/>
                    </a:cubicBezTo>
                    <a:cubicBezTo>
                      <a:pt x="24" y="27"/>
                      <a:pt x="25" y="38"/>
                      <a:pt x="28" y="47"/>
                    </a:cubicBezTo>
                    <a:cubicBezTo>
                      <a:pt x="33" y="33"/>
                      <a:pt x="30" y="31"/>
                      <a:pt x="36" y="41"/>
                    </a:cubicBezTo>
                    <a:lnTo>
                      <a:pt x="38" y="47"/>
                    </a:lnTo>
                    <a:cubicBezTo>
                      <a:pt x="38" y="47"/>
                      <a:pt x="37" y="43"/>
                      <a:pt x="36" y="41"/>
                    </a:cubicBezTo>
                    <a:cubicBezTo>
                      <a:pt x="35" y="39"/>
                      <a:pt x="40" y="44"/>
                      <a:pt x="42" y="45"/>
                    </a:cubicBezTo>
                    <a:cubicBezTo>
                      <a:pt x="47" y="60"/>
                      <a:pt x="41" y="44"/>
                      <a:pt x="46" y="35"/>
                    </a:cubicBezTo>
                    <a:cubicBezTo>
                      <a:pt x="47" y="33"/>
                      <a:pt x="49" y="39"/>
                      <a:pt x="50" y="41"/>
                    </a:cubicBezTo>
                    <a:cubicBezTo>
                      <a:pt x="55" y="27"/>
                      <a:pt x="49" y="40"/>
                      <a:pt x="54" y="43"/>
                    </a:cubicBezTo>
                    <a:cubicBezTo>
                      <a:pt x="56" y="44"/>
                      <a:pt x="58" y="40"/>
                      <a:pt x="60" y="39"/>
                    </a:cubicBezTo>
                    <a:cubicBezTo>
                      <a:pt x="63" y="49"/>
                      <a:pt x="63" y="40"/>
                      <a:pt x="70" y="35"/>
                    </a:cubicBezTo>
                    <a:cubicBezTo>
                      <a:pt x="71" y="33"/>
                      <a:pt x="72" y="29"/>
                      <a:pt x="74" y="29"/>
                    </a:cubicBezTo>
                    <a:cubicBezTo>
                      <a:pt x="81" y="29"/>
                      <a:pt x="82" y="47"/>
                      <a:pt x="82" y="47"/>
                    </a:cubicBezTo>
                    <a:cubicBezTo>
                      <a:pt x="88" y="30"/>
                      <a:pt x="82" y="49"/>
                      <a:pt x="80" y="47"/>
                    </a:cubicBezTo>
                    <a:cubicBezTo>
                      <a:pt x="78" y="45"/>
                      <a:pt x="81" y="42"/>
                      <a:pt x="82" y="39"/>
                    </a:cubicBezTo>
                    <a:cubicBezTo>
                      <a:pt x="82" y="39"/>
                      <a:pt x="86" y="31"/>
                      <a:pt x="88" y="27"/>
                    </a:cubicBezTo>
                    <a:cubicBezTo>
                      <a:pt x="89" y="30"/>
                      <a:pt x="89" y="32"/>
                      <a:pt x="90" y="35"/>
                    </a:cubicBezTo>
                    <a:cubicBezTo>
                      <a:pt x="91" y="37"/>
                      <a:pt x="90" y="41"/>
                      <a:pt x="92" y="41"/>
                    </a:cubicBezTo>
                    <a:cubicBezTo>
                      <a:pt x="94" y="41"/>
                      <a:pt x="94" y="33"/>
                      <a:pt x="94" y="35"/>
                    </a:cubicBezTo>
                    <a:cubicBezTo>
                      <a:pt x="94" y="38"/>
                      <a:pt x="92" y="40"/>
                      <a:pt x="92" y="43"/>
                    </a:cubicBezTo>
                    <a:cubicBezTo>
                      <a:pt x="92" y="45"/>
                      <a:pt x="93" y="39"/>
                      <a:pt x="94" y="37"/>
                    </a:cubicBezTo>
                    <a:cubicBezTo>
                      <a:pt x="95" y="35"/>
                      <a:pt x="100" y="32"/>
                      <a:pt x="98" y="31"/>
                    </a:cubicBezTo>
                    <a:cubicBezTo>
                      <a:pt x="94" y="30"/>
                      <a:pt x="81" y="39"/>
                      <a:pt x="76" y="41"/>
                    </a:cubicBezTo>
                    <a:cubicBezTo>
                      <a:pt x="66" y="49"/>
                      <a:pt x="61" y="49"/>
                      <a:pt x="50" y="53"/>
                    </a:cubicBezTo>
                    <a:cubicBezTo>
                      <a:pt x="43" y="42"/>
                      <a:pt x="50" y="52"/>
                      <a:pt x="34" y="55"/>
                    </a:cubicBezTo>
                    <a:cubicBezTo>
                      <a:pt x="20" y="65"/>
                      <a:pt x="24" y="33"/>
                      <a:pt x="28" y="63"/>
                    </a:cubicBezTo>
                    <a:cubicBezTo>
                      <a:pt x="30" y="62"/>
                      <a:pt x="32" y="59"/>
                      <a:pt x="34" y="59"/>
                    </a:cubicBezTo>
                    <a:cubicBezTo>
                      <a:pt x="36" y="59"/>
                      <a:pt x="36" y="66"/>
                      <a:pt x="38" y="65"/>
                    </a:cubicBezTo>
                    <a:cubicBezTo>
                      <a:pt x="41" y="64"/>
                      <a:pt x="38" y="59"/>
                      <a:pt x="40" y="57"/>
                    </a:cubicBezTo>
                    <a:cubicBezTo>
                      <a:pt x="41" y="55"/>
                      <a:pt x="44" y="54"/>
                      <a:pt x="46" y="53"/>
                    </a:cubicBezTo>
                    <a:cubicBezTo>
                      <a:pt x="48" y="62"/>
                      <a:pt x="54" y="68"/>
                      <a:pt x="44" y="71"/>
                    </a:cubicBezTo>
                    <a:cubicBezTo>
                      <a:pt x="46" y="72"/>
                      <a:pt x="48" y="72"/>
                      <a:pt x="50" y="73"/>
                    </a:cubicBezTo>
                    <a:cubicBezTo>
                      <a:pt x="52" y="75"/>
                      <a:pt x="52" y="80"/>
                      <a:pt x="54" y="79"/>
                    </a:cubicBezTo>
                    <a:cubicBezTo>
                      <a:pt x="57" y="76"/>
                      <a:pt x="58" y="67"/>
                      <a:pt x="58" y="67"/>
                    </a:cubicBezTo>
                    <a:cubicBezTo>
                      <a:pt x="58" y="67"/>
                      <a:pt x="62" y="75"/>
                      <a:pt x="62" y="73"/>
                    </a:cubicBezTo>
                    <a:cubicBezTo>
                      <a:pt x="62" y="70"/>
                      <a:pt x="59" y="68"/>
                      <a:pt x="58" y="65"/>
                    </a:cubicBezTo>
                    <a:cubicBezTo>
                      <a:pt x="57" y="69"/>
                      <a:pt x="59" y="74"/>
                      <a:pt x="56" y="77"/>
                    </a:cubicBezTo>
                    <a:cubicBezTo>
                      <a:pt x="54" y="79"/>
                      <a:pt x="54" y="72"/>
                      <a:pt x="54" y="69"/>
                    </a:cubicBezTo>
                    <a:cubicBezTo>
                      <a:pt x="54" y="62"/>
                      <a:pt x="60" y="49"/>
                      <a:pt x="60" y="49"/>
                    </a:cubicBezTo>
                    <a:cubicBezTo>
                      <a:pt x="66" y="66"/>
                      <a:pt x="65" y="57"/>
                      <a:pt x="62" y="77"/>
                    </a:cubicBezTo>
                    <a:cubicBezTo>
                      <a:pt x="59" y="72"/>
                      <a:pt x="57" y="52"/>
                      <a:pt x="62" y="67"/>
                    </a:cubicBezTo>
                    <a:cubicBezTo>
                      <a:pt x="64" y="62"/>
                      <a:pt x="62" y="50"/>
                      <a:pt x="66" y="53"/>
                    </a:cubicBezTo>
                    <a:cubicBezTo>
                      <a:pt x="70" y="55"/>
                      <a:pt x="70" y="65"/>
                      <a:pt x="70" y="65"/>
                    </a:cubicBezTo>
                    <a:cubicBezTo>
                      <a:pt x="69" y="70"/>
                      <a:pt x="70" y="75"/>
                      <a:pt x="68" y="79"/>
                    </a:cubicBezTo>
                    <a:cubicBezTo>
                      <a:pt x="67" y="81"/>
                      <a:pt x="66" y="75"/>
                      <a:pt x="66" y="73"/>
                    </a:cubicBezTo>
                    <a:cubicBezTo>
                      <a:pt x="66" y="68"/>
                      <a:pt x="67" y="64"/>
                      <a:pt x="68" y="59"/>
                    </a:cubicBezTo>
                    <a:cubicBezTo>
                      <a:pt x="70" y="60"/>
                      <a:pt x="72" y="62"/>
                      <a:pt x="74" y="61"/>
                    </a:cubicBezTo>
                    <a:cubicBezTo>
                      <a:pt x="76" y="60"/>
                      <a:pt x="76" y="55"/>
                      <a:pt x="76" y="55"/>
                    </a:cubicBezTo>
                    <a:cubicBezTo>
                      <a:pt x="72" y="70"/>
                      <a:pt x="70" y="56"/>
                      <a:pt x="66" y="49"/>
                    </a:cubicBezTo>
                    <a:cubicBezTo>
                      <a:pt x="67" y="45"/>
                      <a:pt x="71" y="38"/>
                      <a:pt x="74" y="41"/>
                    </a:cubicBezTo>
                    <a:cubicBezTo>
                      <a:pt x="78" y="45"/>
                      <a:pt x="80" y="59"/>
                      <a:pt x="80" y="59"/>
                    </a:cubicBezTo>
                    <a:lnTo>
                      <a:pt x="78" y="53"/>
                    </a:lnTo>
                    <a:cubicBezTo>
                      <a:pt x="77" y="56"/>
                      <a:pt x="78" y="60"/>
                      <a:pt x="76" y="61"/>
                    </a:cubicBezTo>
                    <a:cubicBezTo>
                      <a:pt x="74" y="62"/>
                      <a:pt x="74" y="57"/>
                      <a:pt x="74" y="55"/>
                    </a:cubicBezTo>
                    <a:cubicBezTo>
                      <a:pt x="74" y="52"/>
                      <a:pt x="75" y="50"/>
                      <a:pt x="76" y="47"/>
                    </a:cubicBezTo>
                    <a:cubicBezTo>
                      <a:pt x="77" y="50"/>
                      <a:pt x="77" y="52"/>
                      <a:pt x="78" y="55"/>
                    </a:cubicBezTo>
                    <a:cubicBezTo>
                      <a:pt x="79" y="57"/>
                      <a:pt x="80" y="61"/>
                      <a:pt x="82" y="61"/>
                    </a:cubicBezTo>
                    <a:cubicBezTo>
                      <a:pt x="84" y="61"/>
                      <a:pt x="81" y="57"/>
                      <a:pt x="80" y="55"/>
                    </a:cubicBezTo>
                    <a:cubicBezTo>
                      <a:pt x="85" y="40"/>
                      <a:pt x="93" y="63"/>
                      <a:pt x="78" y="53"/>
                    </a:cubicBezTo>
                    <a:cubicBezTo>
                      <a:pt x="79" y="51"/>
                      <a:pt x="78" y="46"/>
                      <a:pt x="80" y="47"/>
                    </a:cubicBezTo>
                    <a:cubicBezTo>
                      <a:pt x="82" y="48"/>
                      <a:pt x="83" y="58"/>
                      <a:pt x="82" y="55"/>
                    </a:cubicBezTo>
                    <a:cubicBezTo>
                      <a:pt x="81" y="53"/>
                      <a:pt x="78" y="50"/>
                      <a:pt x="80" y="49"/>
                    </a:cubicBezTo>
                    <a:cubicBezTo>
                      <a:pt x="82" y="48"/>
                      <a:pt x="86" y="55"/>
                      <a:pt x="86" y="53"/>
                    </a:cubicBezTo>
                    <a:cubicBezTo>
                      <a:pt x="86" y="50"/>
                      <a:pt x="82" y="49"/>
                      <a:pt x="80" y="47"/>
                    </a:cubicBezTo>
                    <a:cubicBezTo>
                      <a:pt x="79" y="50"/>
                      <a:pt x="76" y="53"/>
                      <a:pt x="78" y="55"/>
                    </a:cubicBezTo>
                    <a:cubicBezTo>
                      <a:pt x="80" y="57"/>
                      <a:pt x="80" y="49"/>
                      <a:pt x="82" y="49"/>
                    </a:cubicBezTo>
                    <a:cubicBezTo>
                      <a:pt x="84" y="49"/>
                      <a:pt x="83" y="53"/>
                      <a:pt x="84" y="55"/>
                    </a:cubicBezTo>
                    <a:cubicBezTo>
                      <a:pt x="88" y="38"/>
                      <a:pt x="87" y="54"/>
                      <a:pt x="84" y="59"/>
                    </a:cubicBezTo>
                    <a:cubicBezTo>
                      <a:pt x="81" y="51"/>
                      <a:pt x="72" y="48"/>
                      <a:pt x="64" y="45"/>
                    </a:cubicBezTo>
                    <a:cubicBezTo>
                      <a:pt x="54" y="35"/>
                      <a:pt x="63" y="39"/>
                      <a:pt x="72" y="33"/>
                    </a:cubicBezTo>
                    <a:cubicBezTo>
                      <a:pt x="58" y="28"/>
                      <a:pt x="75" y="33"/>
                      <a:pt x="48" y="33"/>
                    </a:cubicBezTo>
                    <a:cubicBezTo>
                      <a:pt x="45" y="33"/>
                      <a:pt x="53" y="31"/>
                      <a:pt x="56" y="31"/>
                    </a:cubicBezTo>
                    <a:cubicBezTo>
                      <a:pt x="61" y="30"/>
                      <a:pt x="65" y="30"/>
                      <a:pt x="70" y="29"/>
                    </a:cubicBezTo>
                    <a:cubicBezTo>
                      <a:pt x="95" y="21"/>
                      <a:pt x="34" y="31"/>
                      <a:pt x="34" y="31"/>
                    </a:cubicBezTo>
                    <a:cubicBezTo>
                      <a:pt x="37" y="58"/>
                      <a:pt x="34" y="48"/>
                      <a:pt x="58" y="51"/>
                    </a:cubicBezTo>
                    <a:cubicBezTo>
                      <a:pt x="67" y="54"/>
                      <a:pt x="73" y="52"/>
                      <a:pt x="76" y="61"/>
                    </a:cubicBezTo>
                    <a:cubicBezTo>
                      <a:pt x="77" y="59"/>
                      <a:pt x="78" y="55"/>
                      <a:pt x="80" y="55"/>
                    </a:cubicBezTo>
                    <a:cubicBezTo>
                      <a:pt x="82" y="55"/>
                      <a:pt x="83" y="60"/>
                      <a:pt x="82" y="61"/>
                    </a:cubicBezTo>
                    <a:cubicBezTo>
                      <a:pt x="80" y="63"/>
                      <a:pt x="75" y="62"/>
                      <a:pt x="72" y="63"/>
                    </a:cubicBezTo>
                    <a:cubicBezTo>
                      <a:pt x="64" y="60"/>
                      <a:pt x="63" y="57"/>
                      <a:pt x="60" y="49"/>
                    </a:cubicBezTo>
                    <a:cubicBezTo>
                      <a:pt x="61" y="46"/>
                      <a:pt x="67" y="42"/>
                      <a:pt x="68" y="45"/>
                    </a:cubicBezTo>
                    <a:cubicBezTo>
                      <a:pt x="70" y="53"/>
                      <a:pt x="52" y="56"/>
                      <a:pt x="40" y="57"/>
                    </a:cubicBezTo>
                    <a:cubicBezTo>
                      <a:pt x="49" y="44"/>
                      <a:pt x="32" y="48"/>
                      <a:pt x="46" y="43"/>
                    </a:cubicBezTo>
                    <a:cubicBezTo>
                      <a:pt x="53" y="44"/>
                      <a:pt x="59" y="44"/>
                      <a:pt x="66" y="45"/>
                    </a:cubicBezTo>
                    <a:cubicBezTo>
                      <a:pt x="69" y="45"/>
                      <a:pt x="77" y="47"/>
                      <a:pt x="74" y="47"/>
                    </a:cubicBezTo>
                    <a:cubicBezTo>
                      <a:pt x="65" y="47"/>
                      <a:pt x="57" y="46"/>
                      <a:pt x="48" y="45"/>
                    </a:cubicBezTo>
                    <a:cubicBezTo>
                      <a:pt x="28" y="38"/>
                      <a:pt x="37" y="45"/>
                      <a:pt x="46" y="53"/>
                    </a:cubicBezTo>
                    <a:cubicBezTo>
                      <a:pt x="48" y="54"/>
                      <a:pt x="50" y="54"/>
                      <a:pt x="52" y="55"/>
                    </a:cubicBezTo>
                    <a:cubicBezTo>
                      <a:pt x="70" y="64"/>
                      <a:pt x="44" y="56"/>
                      <a:pt x="42" y="55"/>
                    </a:cubicBezTo>
                    <a:cubicBezTo>
                      <a:pt x="34" y="49"/>
                      <a:pt x="24" y="48"/>
                      <a:pt x="34" y="41"/>
                    </a:cubicBezTo>
                    <a:cubicBezTo>
                      <a:pt x="45" y="42"/>
                      <a:pt x="55" y="41"/>
                      <a:pt x="66" y="43"/>
                    </a:cubicBezTo>
                    <a:cubicBezTo>
                      <a:pt x="68" y="43"/>
                      <a:pt x="62" y="45"/>
                      <a:pt x="60" y="45"/>
                    </a:cubicBezTo>
                    <a:cubicBezTo>
                      <a:pt x="51" y="45"/>
                      <a:pt x="43" y="44"/>
                      <a:pt x="34" y="43"/>
                    </a:cubicBezTo>
                    <a:cubicBezTo>
                      <a:pt x="27" y="33"/>
                      <a:pt x="35" y="33"/>
                      <a:pt x="44" y="31"/>
                    </a:cubicBezTo>
                    <a:cubicBezTo>
                      <a:pt x="47" y="32"/>
                      <a:pt x="51" y="32"/>
                      <a:pt x="54" y="33"/>
                    </a:cubicBezTo>
                    <a:cubicBezTo>
                      <a:pt x="58" y="34"/>
                      <a:pt x="70" y="37"/>
                      <a:pt x="66" y="37"/>
                    </a:cubicBezTo>
                    <a:cubicBezTo>
                      <a:pt x="64" y="37"/>
                      <a:pt x="62" y="37"/>
                      <a:pt x="60" y="37"/>
                    </a:cubicBezTo>
                  </a:path>
                </a:pathLst>
              </a:custGeom>
              <a:noFill/>
              <a:ln w="9525">
                <a:solidFill>
                  <a:srgbClr val="FF0000"/>
                </a:solidFill>
                <a:round/>
                <a:headEnd/>
                <a:tailEnd/>
              </a:ln>
            </p:spPr>
            <p:txBody>
              <a:bodyPr/>
              <a:lstStyle/>
              <a:p>
                <a:endParaRPr lang="en-US"/>
              </a:p>
            </p:txBody>
          </p:sp>
          <p:sp>
            <p:nvSpPr>
              <p:cNvPr id="193548" name="Freeform 60"/>
              <p:cNvSpPr>
                <a:spLocks/>
              </p:cNvSpPr>
              <p:nvPr/>
            </p:nvSpPr>
            <p:spPr bwMode="auto">
              <a:xfrm>
                <a:off x="3162" y="4033"/>
                <a:ext cx="143" cy="104"/>
              </a:xfrm>
              <a:custGeom>
                <a:avLst/>
                <a:gdLst>
                  <a:gd name="T0" fmla="*/ 40 w 143"/>
                  <a:gd name="T1" fmla="*/ 25 h 104"/>
                  <a:gd name="T2" fmla="*/ 102 w 143"/>
                  <a:gd name="T3" fmla="*/ 31 h 104"/>
                  <a:gd name="T4" fmla="*/ 130 w 143"/>
                  <a:gd name="T5" fmla="*/ 27 h 104"/>
                  <a:gd name="T6" fmla="*/ 116 w 143"/>
                  <a:gd name="T7" fmla="*/ 53 h 104"/>
                  <a:gd name="T8" fmla="*/ 126 w 143"/>
                  <a:gd name="T9" fmla="*/ 43 h 104"/>
                  <a:gd name="T10" fmla="*/ 126 w 143"/>
                  <a:gd name="T11" fmla="*/ 43 h 104"/>
                  <a:gd name="T12" fmla="*/ 104 w 143"/>
                  <a:gd name="T13" fmla="*/ 65 h 104"/>
                  <a:gd name="T14" fmla="*/ 96 w 143"/>
                  <a:gd name="T15" fmla="*/ 91 h 104"/>
                  <a:gd name="T16" fmla="*/ 68 w 143"/>
                  <a:gd name="T17" fmla="*/ 97 h 104"/>
                  <a:gd name="T18" fmla="*/ 34 w 143"/>
                  <a:gd name="T19" fmla="*/ 39 h 104"/>
                  <a:gd name="T20" fmla="*/ 14 w 143"/>
                  <a:gd name="T21" fmla="*/ 23 h 104"/>
                  <a:gd name="T22" fmla="*/ 20 w 143"/>
                  <a:gd name="T23" fmla="*/ 29 h 104"/>
                  <a:gd name="T24" fmla="*/ 24 w 143"/>
                  <a:gd name="T25" fmla="*/ 37 h 104"/>
                  <a:gd name="T26" fmla="*/ 16 w 143"/>
                  <a:gd name="T27" fmla="*/ 19 h 104"/>
                  <a:gd name="T28" fmla="*/ 36 w 143"/>
                  <a:gd name="T29" fmla="*/ 35 h 104"/>
                  <a:gd name="T30" fmla="*/ 28 w 143"/>
                  <a:gd name="T31" fmla="*/ 29 h 104"/>
                  <a:gd name="T32" fmla="*/ 40 w 143"/>
                  <a:gd name="T33" fmla="*/ 35 h 104"/>
                  <a:gd name="T34" fmla="*/ 34 w 143"/>
                  <a:gd name="T35" fmla="*/ 31 h 104"/>
                  <a:gd name="T36" fmla="*/ 112 w 143"/>
                  <a:gd name="T37" fmla="*/ 39 h 104"/>
                  <a:gd name="T38" fmla="*/ 120 w 143"/>
                  <a:gd name="T39" fmla="*/ 29 h 104"/>
                  <a:gd name="T40" fmla="*/ 118 w 143"/>
                  <a:gd name="T41" fmla="*/ 29 h 104"/>
                  <a:gd name="T42" fmla="*/ 118 w 143"/>
                  <a:gd name="T43" fmla="*/ 33 h 104"/>
                  <a:gd name="T44" fmla="*/ 132 w 143"/>
                  <a:gd name="T45" fmla="*/ 25 h 104"/>
                  <a:gd name="T46" fmla="*/ 54 w 143"/>
                  <a:gd name="T47" fmla="*/ 37 h 104"/>
                  <a:gd name="T48" fmla="*/ 94 w 143"/>
                  <a:gd name="T49" fmla="*/ 49 h 104"/>
                  <a:gd name="T50" fmla="*/ 76 w 143"/>
                  <a:gd name="T51" fmla="*/ 41 h 104"/>
                  <a:gd name="T52" fmla="*/ 86 w 143"/>
                  <a:gd name="T53" fmla="*/ 45 h 104"/>
                  <a:gd name="T54" fmla="*/ 54 w 143"/>
                  <a:gd name="T55" fmla="*/ 49 h 104"/>
                  <a:gd name="T56" fmla="*/ 44 w 143"/>
                  <a:gd name="T57" fmla="*/ 51 h 104"/>
                  <a:gd name="T58" fmla="*/ 70 w 143"/>
                  <a:gd name="T59" fmla="*/ 83 h 104"/>
                  <a:gd name="T60" fmla="*/ 100 w 143"/>
                  <a:gd name="T61" fmla="*/ 75 h 104"/>
                  <a:gd name="T62" fmla="*/ 102 w 143"/>
                  <a:gd name="T63" fmla="*/ 63 h 104"/>
                  <a:gd name="T64" fmla="*/ 104 w 143"/>
                  <a:gd name="T65" fmla="*/ 55 h 104"/>
                  <a:gd name="T66" fmla="*/ 98 w 143"/>
                  <a:gd name="T67" fmla="*/ 55 h 104"/>
                  <a:gd name="T68" fmla="*/ 88 w 143"/>
                  <a:gd name="T69" fmla="*/ 73 h 104"/>
                  <a:gd name="T70" fmla="*/ 70 w 143"/>
                  <a:gd name="T71" fmla="*/ 85 h 104"/>
                  <a:gd name="T72" fmla="*/ 56 w 143"/>
                  <a:gd name="T73" fmla="*/ 75 h 104"/>
                  <a:gd name="T74" fmla="*/ 64 w 143"/>
                  <a:gd name="T75" fmla="*/ 63 h 104"/>
                  <a:gd name="T76" fmla="*/ 66 w 143"/>
                  <a:gd name="T77" fmla="*/ 79 h 104"/>
                  <a:gd name="T78" fmla="*/ 72 w 143"/>
                  <a:gd name="T79" fmla="*/ 77 h 104"/>
                  <a:gd name="T80" fmla="*/ 64 w 143"/>
                  <a:gd name="T81" fmla="*/ 59 h 104"/>
                  <a:gd name="T82" fmla="*/ 66 w 143"/>
                  <a:gd name="T83" fmla="*/ 57 h 104"/>
                  <a:gd name="T84" fmla="*/ 70 w 143"/>
                  <a:gd name="T85" fmla="*/ 57 h 104"/>
                  <a:gd name="T86" fmla="*/ 74 w 143"/>
                  <a:gd name="T87" fmla="*/ 45 h 104"/>
                  <a:gd name="T88" fmla="*/ 80 w 143"/>
                  <a:gd name="T89" fmla="*/ 65 h 104"/>
                  <a:gd name="T90" fmla="*/ 76 w 143"/>
                  <a:gd name="T91" fmla="*/ 69 h 104"/>
                  <a:gd name="T92" fmla="*/ 96 w 143"/>
                  <a:gd name="T93" fmla="*/ 65 h 104"/>
                  <a:gd name="T94" fmla="*/ 100 w 143"/>
                  <a:gd name="T95" fmla="*/ 59 h 104"/>
                  <a:gd name="T96" fmla="*/ 78 w 143"/>
                  <a:gd name="T97" fmla="*/ 51 h 104"/>
                  <a:gd name="T98" fmla="*/ 92 w 143"/>
                  <a:gd name="T99" fmla="*/ 65 h 104"/>
                  <a:gd name="T100" fmla="*/ 76 w 143"/>
                  <a:gd name="T101" fmla="*/ 89 h 104"/>
                  <a:gd name="T102" fmla="*/ 76 w 143"/>
                  <a:gd name="T103" fmla="*/ 69 h 104"/>
                  <a:gd name="T104" fmla="*/ 86 w 143"/>
                  <a:gd name="T105" fmla="*/ 53 h 104"/>
                  <a:gd name="T106" fmla="*/ 60 w 143"/>
                  <a:gd name="T107" fmla="*/ 41 h 104"/>
                  <a:gd name="T108" fmla="*/ 98 w 143"/>
                  <a:gd name="T109" fmla="*/ 41 h 104"/>
                  <a:gd name="T110" fmla="*/ 66 w 143"/>
                  <a:gd name="T111" fmla="*/ 41 h 10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3"/>
                  <a:gd name="T169" fmla="*/ 0 h 104"/>
                  <a:gd name="T170" fmla="*/ 143 w 143"/>
                  <a:gd name="T171" fmla="*/ 104 h 10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3" h="104">
                    <a:moveTo>
                      <a:pt x="0" y="3"/>
                    </a:moveTo>
                    <a:cubicBezTo>
                      <a:pt x="7" y="14"/>
                      <a:pt x="27" y="21"/>
                      <a:pt x="40" y="25"/>
                    </a:cubicBezTo>
                    <a:cubicBezTo>
                      <a:pt x="45" y="27"/>
                      <a:pt x="52" y="33"/>
                      <a:pt x="52" y="33"/>
                    </a:cubicBezTo>
                    <a:cubicBezTo>
                      <a:pt x="69" y="32"/>
                      <a:pt x="85" y="33"/>
                      <a:pt x="102" y="31"/>
                    </a:cubicBezTo>
                    <a:cubicBezTo>
                      <a:pt x="107" y="30"/>
                      <a:pt x="123" y="16"/>
                      <a:pt x="134" y="13"/>
                    </a:cubicBezTo>
                    <a:cubicBezTo>
                      <a:pt x="143" y="0"/>
                      <a:pt x="141" y="23"/>
                      <a:pt x="130" y="27"/>
                    </a:cubicBezTo>
                    <a:cubicBezTo>
                      <a:pt x="128" y="33"/>
                      <a:pt x="116" y="41"/>
                      <a:pt x="116" y="41"/>
                    </a:cubicBezTo>
                    <a:cubicBezTo>
                      <a:pt x="113" y="46"/>
                      <a:pt x="103" y="57"/>
                      <a:pt x="116" y="53"/>
                    </a:cubicBezTo>
                    <a:cubicBezTo>
                      <a:pt x="117" y="51"/>
                      <a:pt x="118" y="49"/>
                      <a:pt x="120" y="47"/>
                    </a:cubicBezTo>
                    <a:cubicBezTo>
                      <a:pt x="122" y="45"/>
                      <a:pt x="124" y="45"/>
                      <a:pt x="126" y="43"/>
                    </a:cubicBezTo>
                    <a:cubicBezTo>
                      <a:pt x="127" y="42"/>
                      <a:pt x="129" y="31"/>
                      <a:pt x="132" y="31"/>
                    </a:cubicBezTo>
                    <a:cubicBezTo>
                      <a:pt x="137" y="31"/>
                      <a:pt x="129" y="37"/>
                      <a:pt x="126" y="43"/>
                    </a:cubicBezTo>
                    <a:cubicBezTo>
                      <a:pt x="117" y="64"/>
                      <a:pt x="128" y="50"/>
                      <a:pt x="116" y="57"/>
                    </a:cubicBezTo>
                    <a:cubicBezTo>
                      <a:pt x="112" y="59"/>
                      <a:pt x="104" y="65"/>
                      <a:pt x="104" y="65"/>
                    </a:cubicBezTo>
                    <a:cubicBezTo>
                      <a:pt x="104" y="65"/>
                      <a:pt x="109" y="66"/>
                      <a:pt x="112" y="67"/>
                    </a:cubicBezTo>
                    <a:cubicBezTo>
                      <a:pt x="107" y="75"/>
                      <a:pt x="103" y="85"/>
                      <a:pt x="96" y="91"/>
                    </a:cubicBezTo>
                    <a:cubicBezTo>
                      <a:pt x="92" y="94"/>
                      <a:pt x="84" y="99"/>
                      <a:pt x="84" y="99"/>
                    </a:cubicBezTo>
                    <a:cubicBezTo>
                      <a:pt x="79" y="98"/>
                      <a:pt x="73" y="99"/>
                      <a:pt x="68" y="97"/>
                    </a:cubicBezTo>
                    <a:cubicBezTo>
                      <a:pt x="61" y="94"/>
                      <a:pt x="62" y="80"/>
                      <a:pt x="54" y="75"/>
                    </a:cubicBezTo>
                    <a:cubicBezTo>
                      <a:pt x="50" y="69"/>
                      <a:pt x="37" y="41"/>
                      <a:pt x="34" y="39"/>
                    </a:cubicBezTo>
                    <a:cubicBezTo>
                      <a:pt x="29" y="35"/>
                      <a:pt x="21" y="35"/>
                      <a:pt x="16" y="31"/>
                    </a:cubicBezTo>
                    <a:cubicBezTo>
                      <a:pt x="7" y="17"/>
                      <a:pt x="4" y="16"/>
                      <a:pt x="14" y="23"/>
                    </a:cubicBezTo>
                    <a:cubicBezTo>
                      <a:pt x="13" y="21"/>
                      <a:pt x="11" y="16"/>
                      <a:pt x="12" y="17"/>
                    </a:cubicBezTo>
                    <a:cubicBezTo>
                      <a:pt x="15" y="20"/>
                      <a:pt x="20" y="29"/>
                      <a:pt x="20" y="29"/>
                    </a:cubicBezTo>
                    <a:cubicBezTo>
                      <a:pt x="22" y="28"/>
                      <a:pt x="25" y="25"/>
                      <a:pt x="26" y="27"/>
                    </a:cubicBezTo>
                    <a:cubicBezTo>
                      <a:pt x="28" y="30"/>
                      <a:pt x="27" y="35"/>
                      <a:pt x="24" y="37"/>
                    </a:cubicBezTo>
                    <a:cubicBezTo>
                      <a:pt x="22" y="38"/>
                      <a:pt x="21" y="33"/>
                      <a:pt x="20" y="31"/>
                    </a:cubicBezTo>
                    <a:cubicBezTo>
                      <a:pt x="18" y="27"/>
                      <a:pt x="17" y="23"/>
                      <a:pt x="16" y="19"/>
                    </a:cubicBezTo>
                    <a:cubicBezTo>
                      <a:pt x="14" y="14"/>
                      <a:pt x="21" y="27"/>
                      <a:pt x="24" y="31"/>
                    </a:cubicBezTo>
                    <a:cubicBezTo>
                      <a:pt x="26" y="35"/>
                      <a:pt x="36" y="35"/>
                      <a:pt x="36" y="35"/>
                    </a:cubicBezTo>
                    <a:cubicBezTo>
                      <a:pt x="35" y="32"/>
                      <a:pt x="37" y="27"/>
                      <a:pt x="34" y="25"/>
                    </a:cubicBezTo>
                    <a:cubicBezTo>
                      <a:pt x="32" y="24"/>
                      <a:pt x="26" y="28"/>
                      <a:pt x="28" y="29"/>
                    </a:cubicBezTo>
                    <a:cubicBezTo>
                      <a:pt x="36" y="34"/>
                      <a:pt x="32" y="32"/>
                      <a:pt x="40" y="35"/>
                    </a:cubicBezTo>
                    <a:cubicBezTo>
                      <a:pt x="63" y="31"/>
                      <a:pt x="48" y="38"/>
                      <a:pt x="40" y="35"/>
                    </a:cubicBezTo>
                    <a:cubicBezTo>
                      <a:pt x="40" y="34"/>
                      <a:pt x="37" y="22"/>
                      <a:pt x="32" y="25"/>
                    </a:cubicBezTo>
                    <a:cubicBezTo>
                      <a:pt x="30" y="26"/>
                      <a:pt x="33" y="29"/>
                      <a:pt x="34" y="31"/>
                    </a:cubicBezTo>
                    <a:cubicBezTo>
                      <a:pt x="39" y="38"/>
                      <a:pt x="50" y="42"/>
                      <a:pt x="58" y="45"/>
                    </a:cubicBezTo>
                    <a:cubicBezTo>
                      <a:pt x="83" y="44"/>
                      <a:pt x="91" y="42"/>
                      <a:pt x="112" y="39"/>
                    </a:cubicBezTo>
                    <a:cubicBezTo>
                      <a:pt x="117" y="35"/>
                      <a:pt x="131" y="20"/>
                      <a:pt x="116" y="25"/>
                    </a:cubicBezTo>
                    <a:cubicBezTo>
                      <a:pt x="110" y="35"/>
                      <a:pt x="95" y="37"/>
                      <a:pt x="120" y="29"/>
                    </a:cubicBezTo>
                    <a:cubicBezTo>
                      <a:pt x="121" y="25"/>
                      <a:pt x="125" y="16"/>
                      <a:pt x="128" y="19"/>
                    </a:cubicBezTo>
                    <a:cubicBezTo>
                      <a:pt x="131" y="22"/>
                      <a:pt x="118" y="29"/>
                      <a:pt x="118" y="29"/>
                    </a:cubicBezTo>
                    <a:cubicBezTo>
                      <a:pt x="122" y="29"/>
                      <a:pt x="126" y="26"/>
                      <a:pt x="130" y="25"/>
                    </a:cubicBezTo>
                    <a:cubicBezTo>
                      <a:pt x="135" y="23"/>
                      <a:pt x="118" y="33"/>
                      <a:pt x="118" y="33"/>
                    </a:cubicBezTo>
                    <a:cubicBezTo>
                      <a:pt x="122" y="21"/>
                      <a:pt x="117" y="31"/>
                      <a:pt x="126" y="29"/>
                    </a:cubicBezTo>
                    <a:cubicBezTo>
                      <a:pt x="128" y="29"/>
                      <a:pt x="134" y="25"/>
                      <a:pt x="132" y="25"/>
                    </a:cubicBezTo>
                    <a:cubicBezTo>
                      <a:pt x="123" y="25"/>
                      <a:pt x="112" y="34"/>
                      <a:pt x="102" y="35"/>
                    </a:cubicBezTo>
                    <a:cubicBezTo>
                      <a:pt x="86" y="36"/>
                      <a:pt x="70" y="36"/>
                      <a:pt x="54" y="37"/>
                    </a:cubicBezTo>
                    <a:cubicBezTo>
                      <a:pt x="66" y="45"/>
                      <a:pt x="62" y="41"/>
                      <a:pt x="40" y="43"/>
                    </a:cubicBezTo>
                    <a:cubicBezTo>
                      <a:pt x="57" y="49"/>
                      <a:pt x="94" y="49"/>
                      <a:pt x="94" y="49"/>
                    </a:cubicBezTo>
                    <a:cubicBezTo>
                      <a:pt x="97" y="48"/>
                      <a:pt x="104" y="49"/>
                      <a:pt x="102" y="47"/>
                    </a:cubicBezTo>
                    <a:cubicBezTo>
                      <a:pt x="100" y="44"/>
                      <a:pt x="78" y="41"/>
                      <a:pt x="76" y="41"/>
                    </a:cubicBezTo>
                    <a:cubicBezTo>
                      <a:pt x="73" y="42"/>
                      <a:pt x="65" y="42"/>
                      <a:pt x="68" y="43"/>
                    </a:cubicBezTo>
                    <a:cubicBezTo>
                      <a:pt x="74" y="45"/>
                      <a:pt x="80" y="45"/>
                      <a:pt x="86" y="45"/>
                    </a:cubicBezTo>
                    <a:cubicBezTo>
                      <a:pt x="88" y="45"/>
                      <a:pt x="82" y="44"/>
                      <a:pt x="80" y="43"/>
                    </a:cubicBezTo>
                    <a:cubicBezTo>
                      <a:pt x="61" y="48"/>
                      <a:pt x="69" y="46"/>
                      <a:pt x="54" y="49"/>
                    </a:cubicBezTo>
                    <a:cubicBezTo>
                      <a:pt x="53" y="51"/>
                      <a:pt x="52" y="55"/>
                      <a:pt x="50" y="55"/>
                    </a:cubicBezTo>
                    <a:cubicBezTo>
                      <a:pt x="48" y="55"/>
                      <a:pt x="42" y="51"/>
                      <a:pt x="44" y="51"/>
                    </a:cubicBezTo>
                    <a:cubicBezTo>
                      <a:pt x="48" y="51"/>
                      <a:pt x="56" y="55"/>
                      <a:pt x="56" y="55"/>
                    </a:cubicBezTo>
                    <a:cubicBezTo>
                      <a:pt x="60" y="66"/>
                      <a:pt x="60" y="76"/>
                      <a:pt x="70" y="83"/>
                    </a:cubicBezTo>
                    <a:cubicBezTo>
                      <a:pt x="75" y="99"/>
                      <a:pt x="83" y="95"/>
                      <a:pt x="94" y="87"/>
                    </a:cubicBezTo>
                    <a:cubicBezTo>
                      <a:pt x="96" y="83"/>
                      <a:pt x="97" y="78"/>
                      <a:pt x="100" y="75"/>
                    </a:cubicBezTo>
                    <a:cubicBezTo>
                      <a:pt x="103" y="72"/>
                      <a:pt x="112" y="67"/>
                      <a:pt x="112" y="67"/>
                    </a:cubicBezTo>
                    <a:cubicBezTo>
                      <a:pt x="120" y="55"/>
                      <a:pt x="108" y="59"/>
                      <a:pt x="102" y="63"/>
                    </a:cubicBezTo>
                    <a:cubicBezTo>
                      <a:pt x="98" y="69"/>
                      <a:pt x="89" y="77"/>
                      <a:pt x="82" y="79"/>
                    </a:cubicBezTo>
                    <a:cubicBezTo>
                      <a:pt x="86" y="66"/>
                      <a:pt x="90" y="60"/>
                      <a:pt x="104" y="55"/>
                    </a:cubicBezTo>
                    <a:cubicBezTo>
                      <a:pt x="102" y="74"/>
                      <a:pt x="99" y="75"/>
                      <a:pt x="90" y="89"/>
                    </a:cubicBezTo>
                    <a:cubicBezTo>
                      <a:pt x="88" y="84"/>
                      <a:pt x="93" y="55"/>
                      <a:pt x="98" y="55"/>
                    </a:cubicBezTo>
                    <a:cubicBezTo>
                      <a:pt x="100" y="55"/>
                      <a:pt x="97" y="59"/>
                      <a:pt x="96" y="61"/>
                    </a:cubicBezTo>
                    <a:cubicBezTo>
                      <a:pt x="94" y="65"/>
                      <a:pt x="88" y="73"/>
                      <a:pt x="88" y="73"/>
                    </a:cubicBezTo>
                    <a:cubicBezTo>
                      <a:pt x="83" y="91"/>
                      <a:pt x="90" y="75"/>
                      <a:pt x="80" y="75"/>
                    </a:cubicBezTo>
                    <a:cubicBezTo>
                      <a:pt x="75" y="75"/>
                      <a:pt x="74" y="82"/>
                      <a:pt x="70" y="85"/>
                    </a:cubicBezTo>
                    <a:cubicBezTo>
                      <a:pt x="63" y="74"/>
                      <a:pt x="63" y="65"/>
                      <a:pt x="52" y="57"/>
                    </a:cubicBezTo>
                    <a:cubicBezTo>
                      <a:pt x="49" y="65"/>
                      <a:pt x="51" y="68"/>
                      <a:pt x="56" y="75"/>
                    </a:cubicBezTo>
                    <a:cubicBezTo>
                      <a:pt x="57" y="66"/>
                      <a:pt x="56" y="57"/>
                      <a:pt x="58" y="49"/>
                    </a:cubicBezTo>
                    <a:cubicBezTo>
                      <a:pt x="59" y="44"/>
                      <a:pt x="66" y="67"/>
                      <a:pt x="64" y="63"/>
                    </a:cubicBezTo>
                    <a:cubicBezTo>
                      <a:pt x="63" y="60"/>
                      <a:pt x="61" y="58"/>
                      <a:pt x="60" y="55"/>
                    </a:cubicBezTo>
                    <a:cubicBezTo>
                      <a:pt x="57" y="65"/>
                      <a:pt x="63" y="70"/>
                      <a:pt x="66" y="79"/>
                    </a:cubicBezTo>
                    <a:cubicBezTo>
                      <a:pt x="67" y="74"/>
                      <a:pt x="66" y="68"/>
                      <a:pt x="68" y="63"/>
                    </a:cubicBezTo>
                    <a:cubicBezTo>
                      <a:pt x="70" y="58"/>
                      <a:pt x="75" y="74"/>
                      <a:pt x="72" y="77"/>
                    </a:cubicBezTo>
                    <a:cubicBezTo>
                      <a:pt x="70" y="79"/>
                      <a:pt x="69" y="73"/>
                      <a:pt x="68" y="71"/>
                    </a:cubicBezTo>
                    <a:cubicBezTo>
                      <a:pt x="66" y="67"/>
                      <a:pt x="65" y="63"/>
                      <a:pt x="64" y="59"/>
                    </a:cubicBezTo>
                    <a:cubicBezTo>
                      <a:pt x="63" y="57"/>
                      <a:pt x="58" y="55"/>
                      <a:pt x="60" y="53"/>
                    </a:cubicBezTo>
                    <a:cubicBezTo>
                      <a:pt x="62" y="51"/>
                      <a:pt x="64" y="56"/>
                      <a:pt x="66" y="57"/>
                    </a:cubicBezTo>
                    <a:cubicBezTo>
                      <a:pt x="67" y="59"/>
                      <a:pt x="66" y="63"/>
                      <a:pt x="68" y="63"/>
                    </a:cubicBezTo>
                    <a:cubicBezTo>
                      <a:pt x="70" y="63"/>
                      <a:pt x="68" y="57"/>
                      <a:pt x="70" y="57"/>
                    </a:cubicBezTo>
                    <a:cubicBezTo>
                      <a:pt x="72" y="57"/>
                      <a:pt x="71" y="61"/>
                      <a:pt x="72" y="63"/>
                    </a:cubicBezTo>
                    <a:cubicBezTo>
                      <a:pt x="73" y="57"/>
                      <a:pt x="72" y="51"/>
                      <a:pt x="74" y="45"/>
                    </a:cubicBezTo>
                    <a:cubicBezTo>
                      <a:pt x="75" y="42"/>
                      <a:pt x="75" y="50"/>
                      <a:pt x="76" y="53"/>
                    </a:cubicBezTo>
                    <a:cubicBezTo>
                      <a:pt x="77" y="57"/>
                      <a:pt x="79" y="61"/>
                      <a:pt x="80" y="65"/>
                    </a:cubicBezTo>
                    <a:cubicBezTo>
                      <a:pt x="81" y="67"/>
                      <a:pt x="84" y="72"/>
                      <a:pt x="82" y="71"/>
                    </a:cubicBezTo>
                    <a:cubicBezTo>
                      <a:pt x="80" y="70"/>
                      <a:pt x="78" y="70"/>
                      <a:pt x="76" y="69"/>
                    </a:cubicBezTo>
                    <a:cubicBezTo>
                      <a:pt x="82" y="60"/>
                      <a:pt x="85" y="61"/>
                      <a:pt x="96" y="63"/>
                    </a:cubicBezTo>
                    <a:cubicBezTo>
                      <a:pt x="103" y="73"/>
                      <a:pt x="110" y="86"/>
                      <a:pt x="96" y="65"/>
                    </a:cubicBezTo>
                    <a:cubicBezTo>
                      <a:pt x="81" y="75"/>
                      <a:pt x="86" y="60"/>
                      <a:pt x="88" y="51"/>
                    </a:cubicBezTo>
                    <a:cubicBezTo>
                      <a:pt x="94" y="59"/>
                      <a:pt x="93" y="69"/>
                      <a:pt x="100" y="59"/>
                    </a:cubicBezTo>
                    <a:cubicBezTo>
                      <a:pt x="105" y="74"/>
                      <a:pt x="102" y="52"/>
                      <a:pt x="92" y="67"/>
                    </a:cubicBezTo>
                    <a:cubicBezTo>
                      <a:pt x="86" y="63"/>
                      <a:pt x="78" y="51"/>
                      <a:pt x="78" y="51"/>
                    </a:cubicBezTo>
                    <a:cubicBezTo>
                      <a:pt x="71" y="71"/>
                      <a:pt x="101" y="49"/>
                      <a:pt x="106" y="45"/>
                    </a:cubicBezTo>
                    <a:cubicBezTo>
                      <a:pt x="108" y="55"/>
                      <a:pt x="101" y="59"/>
                      <a:pt x="92" y="65"/>
                    </a:cubicBezTo>
                    <a:cubicBezTo>
                      <a:pt x="83" y="79"/>
                      <a:pt x="88" y="74"/>
                      <a:pt x="78" y="81"/>
                    </a:cubicBezTo>
                    <a:cubicBezTo>
                      <a:pt x="77" y="84"/>
                      <a:pt x="78" y="88"/>
                      <a:pt x="76" y="89"/>
                    </a:cubicBezTo>
                    <a:cubicBezTo>
                      <a:pt x="74" y="90"/>
                      <a:pt x="74" y="85"/>
                      <a:pt x="74" y="83"/>
                    </a:cubicBezTo>
                    <a:cubicBezTo>
                      <a:pt x="74" y="78"/>
                      <a:pt x="75" y="74"/>
                      <a:pt x="76" y="69"/>
                    </a:cubicBezTo>
                    <a:cubicBezTo>
                      <a:pt x="79" y="104"/>
                      <a:pt x="73" y="85"/>
                      <a:pt x="86" y="81"/>
                    </a:cubicBezTo>
                    <a:cubicBezTo>
                      <a:pt x="89" y="71"/>
                      <a:pt x="92" y="66"/>
                      <a:pt x="86" y="53"/>
                    </a:cubicBezTo>
                    <a:cubicBezTo>
                      <a:pt x="83" y="46"/>
                      <a:pt x="72" y="45"/>
                      <a:pt x="66" y="43"/>
                    </a:cubicBezTo>
                    <a:cubicBezTo>
                      <a:pt x="64" y="42"/>
                      <a:pt x="58" y="41"/>
                      <a:pt x="60" y="41"/>
                    </a:cubicBezTo>
                    <a:cubicBezTo>
                      <a:pt x="69" y="41"/>
                      <a:pt x="79" y="42"/>
                      <a:pt x="88" y="43"/>
                    </a:cubicBezTo>
                    <a:cubicBezTo>
                      <a:pt x="91" y="42"/>
                      <a:pt x="101" y="42"/>
                      <a:pt x="98" y="41"/>
                    </a:cubicBezTo>
                    <a:cubicBezTo>
                      <a:pt x="91" y="39"/>
                      <a:pt x="83" y="39"/>
                      <a:pt x="76" y="39"/>
                    </a:cubicBezTo>
                    <a:cubicBezTo>
                      <a:pt x="73" y="39"/>
                      <a:pt x="63" y="41"/>
                      <a:pt x="66" y="41"/>
                    </a:cubicBezTo>
                    <a:cubicBezTo>
                      <a:pt x="77" y="41"/>
                      <a:pt x="100" y="37"/>
                      <a:pt x="100" y="37"/>
                    </a:cubicBezTo>
                  </a:path>
                </a:pathLst>
              </a:custGeom>
              <a:noFill/>
              <a:ln w="9525">
                <a:solidFill>
                  <a:srgbClr val="FF0000"/>
                </a:solidFill>
                <a:round/>
                <a:headEnd/>
                <a:tailEnd/>
              </a:ln>
            </p:spPr>
            <p:txBody>
              <a:bodyPr/>
              <a:lstStyle/>
              <a:p>
                <a:endParaRPr lang="en-US"/>
              </a:p>
            </p:txBody>
          </p:sp>
        </p:grpSp>
      </p:grpSp>
      <p:sp>
        <p:nvSpPr>
          <p:cNvPr id="24" name="Footer Placeholder 5"/>
          <p:cNvSpPr txBox="1">
            <a:spLocks noGrp="1"/>
          </p:cNvSpPr>
          <p:nvPr/>
        </p:nvSpPr>
        <p:spPr>
          <a:xfrm>
            <a:off x="457200" y="64770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smtClean="0">
                <a:solidFill>
                  <a:schemeClr val="tx1">
                    <a:tint val="75000"/>
                  </a:schemeClr>
                </a:solidFill>
                <a:latin typeface="+mn-lt"/>
                <a:ea typeface="+mn-ea"/>
                <a:cs typeface="+mn-cs"/>
              </a:rPr>
              <a:t>Combat Medical Systems, LLC, </a:t>
            </a:r>
            <a:r>
              <a:rPr lang="en-US" sz="900" dirty="0" smtClean="0">
                <a:solidFill>
                  <a:schemeClr val="tx1">
                    <a:tint val="75000"/>
                  </a:schemeClr>
                </a:solidFill>
                <a:latin typeface="+mn-lt"/>
                <a:ea typeface="+mn-ea"/>
                <a:cs typeface="+mn-cs"/>
              </a:rPr>
              <a:t>Tel</a:t>
            </a:r>
            <a:r>
              <a:rPr lang="en-US" sz="1200" dirty="0" smtClean="0">
                <a:solidFill>
                  <a:schemeClr val="tx1">
                    <a:tint val="75000"/>
                  </a:schemeClr>
                </a:solidFill>
                <a:latin typeface="+mn-lt"/>
                <a:ea typeface="+mn-ea"/>
                <a:cs typeface="+mn-cs"/>
              </a:rPr>
              <a:t>: 910-426-0003, Fax: 910-426-0009, Website: www.combatgauze.com</a:t>
            </a:r>
          </a:p>
        </p:txBody>
      </p:sp>
      <p:sp>
        <p:nvSpPr>
          <p:cNvPr id="193540" name="Title 10"/>
          <p:cNvSpPr>
            <a:spLocks noGrp="1"/>
          </p:cNvSpPr>
          <p:nvPr>
            <p:ph type="title" idx="4294967295"/>
          </p:nvPr>
        </p:nvSpPr>
        <p:spPr>
          <a:xfrm>
            <a:off x="1165245" y="36944"/>
            <a:ext cx="7186613" cy="1198563"/>
          </a:xfrm>
        </p:spPr>
        <p:txBody>
          <a:bodyPr>
            <a:spAutoFit/>
          </a:bodyPr>
          <a:lstStyle/>
          <a:p>
            <a:pPr eaLnBrk="1" hangingPunct="1"/>
            <a:r>
              <a:rPr lang="en-US" sz="3600" dirty="0" smtClean="0">
                <a:ea typeface="ＭＳ Ｐゴシック"/>
                <a:cs typeface="ＭＳ Ｐゴシック"/>
              </a:rPr>
              <a:t>Combat Gauze Directions (2)</a:t>
            </a:r>
            <a:br>
              <a:rPr lang="en-US" sz="3600" dirty="0" smtClean="0">
                <a:ea typeface="ＭＳ Ｐゴシック"/>
                <a:cs typeface="ＭＳ Ｐゴシック"/>
              </a:rPr>
            </a:br>
            <a:r>
              <a:rPr lang="en-US" sz="3600" dirty="0" smtClean="0">
                <a:ea typeface="ＭＳ Ｐゴシック"/>
                <a:cs typeface="ＭＳ Ｐゴシック"/>
              </a:rPr>
              <a:t>Pack Wound Completely</a:t>
            </a:r>
          </a:p>
        </p:txBody>
      </p:sp>
      <p:pic>
        <p:nvPicPr>
          <p:cNvPr id="193541" name="Picture 12" descr="P3050042"/>
          <p:cNvPicPr>
            <a:picLocks noChangeAspect="1" noChangeArrowheads="1"/>
          </p:cNvPicPr>
          <p:nvPr/>
        </p:nvPicPr>
        <p:blipFill>
          <a:blip r:embed="rId8"/>
          <a:srcRect/>
          <a:stretch>
            <a:fillRect/>
          </a:stretch>
        </p:blipFill>
        <p:spPr bwMode="auto">
          <a:xfrm>
            <a:off x="5129213" y="1714500"/>
            <a:ext cx="3386137" cy="2540000"/>
          </a:xfrm>
          <a:prstGeom prst="rect">
            <a:avLst/>
          </a:prstGeom>
          <a:noFill/>
          <a:ln w="9525">
            <a:noFill/>
            <a:miter lim="800000"/>
            <a:headEnd/>
            <a:tailEnd/>
          </a:ln>
        </p:spPr>
      </p:pic>
    </p:spTree>
    <p:extLst>
      <p:ext uri="{BB962C8B-B14F-4D97-AF65-F5344CB8AC3E}">
        <p14:creationId xmlns:p14="http://schemas.microsoft.com/office/powerpoint/2010/main" val="36253400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Text Box 35"/>
          <p:cNvSpPr txBox="1">
            <a:spLocks noChangeArrowheads="1"/>
          </p:cNvSpPr>
          <p:nvPr/>
        </p:nvSpPr>
        <p:spPr bwMode="auto">
          <a:xfrm>
            <a:off x="152400" y="2057400"/>
            <a:ext cx="4419600" cy="3785652"/>
          </a:xfrm>
          <a:prstGeom prst="rect">
            <a:avLst/>
          </a:prstGeom>
          <a:noFill/>
          <a:ln w="9525">
            <a:noFill/>
            <a:miter lim="800000"/>
            <a:headEnd/>
            <a:tailEnd/>
          </a:ln>
        </p:spPr>
        <p:txBody>
          <a:bodyPr>
            <a:spAutoFit/>
          </a:bodyPr>
          <a:lstStyle/>
          <a:p>
            <a:pPr marL="457200" indent="-273050">
              <a:buFont typeface="Arial" charset="0"/>
              <a:buChar char="•"/>
            </a:pPr>
            <a:r>
              <a:rPr lang="en-US" sz="2400" dirty="0">
                <a:latin typeface="Times New Roman"/>
                <a:cs typeface="Times New Roman"/>
              </a:rPr>
              <a:t>Quickly apply pressure until bleeding stops.</a:t>
            </a:r>
          </a:p>
          <a:p>
            <a:pPr marL="457200" indent="-273050">
              <a:buFont typeface="Arial" charset="0"/>
              <a:buChar char="•"/>
            </a:pPr>
            <a:r>
              <a:rPr lang="en-US" sz="2400" dirty="0">
                <a:latin typeface="Times New Roman"/>
                <a:cs typeface="Times New Roman"/>
              </a:rPr>
              <a:t>Hold continuous pressure for 3 minutes.</a:t>
            </a:r>
          </a:p>
          <a:p>
            <a:pPr marL="457200" indent="-273050">
              <a:buFont typeface="Arial" charset="0"/>
              <a:buChar char="•"/>
            </a:pPr>
            <a:r>
              <a:rPr lang="en-US" sz="2400" dirty="0">
                <a:latin typeface="Times New Roman"/>
                <a:cs typeface="Times New Roman"/>
              </a:rPr>
              <a:t>Reassess to ensure bleeding is controlled. </a:t>
            </a:r>
          </a:p>
          <a:p>
            <a:pPr marL="457200" indent="-273050">
              <a:buFont typeface="Arial" charset="0"/>
              <a:buChar char="•"/>
            </a:pPr>
            <a:r>
              <a:rPr lang="en-US" sz="2400" dirty="0">
                <a:latin typeface="Times New Roman"/>
                <a:cs typeface="Times New Roman"/>
              </a:rPr>
              <a:t>Combat </a:t>
            </a:r>
            <a:r>
              <a:rPr lang="en-US" sz="2400" dirty="0" smtClean="0">
                <a:latin typeface="Times New Roman"/>
                <a:cs typeface="Times New Roman"/>
              </a:rPr>
              <a:t>Gauze </a:t>
            </a:r>
            <a:r>
              <a:rPr lang="en-US" sz="2400" dirty="0">
                <a:latin typeface="Times New Roman"/>
                <a:cs typeface="Times New Roman"/>
              </a:rPr>
              <a:t>may be repacked or a second gauze used if initial application fails to provide hemostasis.</a:t>
            </a:r>
          </a:p>
        </p:txBody>
      </p:sp>
      <p:pic>
        <p:nvPicPr>
          <p:cNvPr id="195586" name="Picture 39" descr="P3050044"/>
          <p:cNvPicPr>
            <a:picLocks noChangeAspect="1" noChangeArrowheads="1"/>
          </p:cNvPicPr>
          <p:nvPr/>
        </p:nvPicPr>
        <p:blipFill>
          <a:blip r:embed="rId3"/>
          <a:srcRect/>
          <a:stretch>
            <a:fillRect/>
          </a:stretch>
        </p:blipFill>
        <p:spPr bwMode="auto">
          <a:xfrm>
            <a:off x="4572000" y="2176463"/>
            <a:ext cx="4572000" cy="3538537"/>
          </a:xfrm>
          <a:prstGeom prst="rect">
            <a:avLst/>
          </a:prstGeom>
          <a:noFill/>
          <a:ln w="9525">
            <a:noFill/>
            <a:miter lim="800000"/>
            <a:headEnd/>
            <a:tailEnd/>
          </a:ln>
        </p:spPr>
      </p:pic>
      <p:sp>
        <p:nvSpPr>
          <p:cNvPr id="195587" name="Title 10"/>
          <p:cNvSpPr>
            <a:spLocks noGrp="1"/>
          </p:cNvSpPr>
          <p:nvPr>
            <p:ph type="title" idx="4294967295"/>
          </p:nvPr>
        </p:nvSpPr>
        <p:spPr>
          <a:xfrm>
            <a:off x="1107605" y="0"/>
            <a:ext cx="7186613" cy="1198563"/>
          </a:xfrm>
        </p:spPr>
        <p:txBody>
          <a:bodyPr>
            <a:spAutoFit/>
          </a:bodyPr>
          <a:lstStyle/>
          <a:p>
            <a:pPr eaLnBrk="1" hangingPunct="1"/>
            <a:r>
              <a:rPr lang="en-US" sz="3600" dirty="0" smtClean="0">
                <a:ea typeface="ＭＳ Ｐゴシック"/>
                <a:cs typeface="ＭＳ Ｐゴシック"/>
              </a:rPr>
              <a:t>Combat Gauze Directions (3)</a:t>
            </a:r>
            <a:br>
              <a:rPr lang="en-US" sz="3600" dirty="0" smtClean="0">
                <a:ea typeface="ＭＳ Ｐゴシック"/>
                <a:cs typeface="ＭＳ Ｐゴシック"/>
              </a:rPr>
            </a:br>
            <a:r>
              <a:rPr lang="en-US" sz="3600" dirty="0" smtClean="0">
                <a:ea typeface="ＭＳ Ｐゴシック"/>
                <a:cs typeface="ＭＳ Ｐゴシック"/>
              </a:rPr>
              <a:t>Apply Direct Pressure</a:t>
            </a:r>
          </a:p>
        </p:txBody>
      </p:sp>
      <p:sp>
        <p:nvSpPr>
          <p:cNvPr id="8" name="Footer Placeholder 5"/>
          <p:cNvSpPr txBox="1">
            <a:spLocks/>
          </p:cNvSpPr>
          <p:nvPr/>
        </p:nvSpPr>
        <p:spPr>
          <a:xfrm>
            <a:off x="609600" y="6629400"/>
            <a:ext cx="8229600" cy="168275"/>
          </a:xfrm>
          <a:prstGeom prst="rect">
            <a:avLst/>
          </a:prstGeom>
        </p:spPr>
        <p:txBody>
          <a:bodyPr anchor="ctr"/>
          <a:lstStyle>
            <a:lvl1pPr>
              <a:defRPr/>
            </a:lvl1pPr>
          </a:lstStyle>
          <a:p>
            <a:pPr algn="ctr" fontAlgn="auto">
              <a:spcBef>
                <a:spcPts val="0"/>
              </a:spcBef>
              <a:spcAft>
                <a:spcPts val="0"/>
              </a:spcAft>
              <a:defRPr/>
            </a:pPr>
            <a:r>
              <a:rPr lang="en-US" sz="1200" dirty="0" smtClean="0">
                <a:solidFill>
                  <a:schemeClr val="tx1">
                    <a:tint val="75000"/>
                  </a:schemeClr>
                </a:solidFill>
                <a:latin typeface="+mn-lt"/>
                <a:ea typeface="+mn-ea"/>
                <a:cs typeface="+mn-cs"/>
              </a:rPr>
              <a:t>Combat Medical Systems, LLC, </a:t>
            </a:r>
            <a:r>
              <a:rPr lang="en-US" sz="900" dirty="0" smtClean="0">
                <a:solidFill>
                  <a:schemeClr val="tx1">
                    <a:tint val="75000"/>
                  </a:schemeClr>
                </a:solidFill>
                <a:latin typeface="+mn-lt"/>
                <a:ea typeface="+mn-ea"/>
                <a:cs typeface="+mn-cs"/>
              </a:rPr>
              <a:t>Tel</a:t>
            </a:r>
            <a:r>
              <a:rPr lang="en-US" sz="1200" dirty="0" smtClean="0">
                <a:solidFill>
                  <a:schemeClr val="tx1">
                    <a:tint val="75000"/>
                  </a:schemeClr>
                </a:solidFill>
                <a:latin typeface="+mn-lt"/>
                <a:ea typeface="+mn-ea"/>
                <a:cs typeface="+mn-cs"/>
              </a:rPr>
              <a:t>: 910-426-0003, Fax: 910-426-0009, Website: www.combatgauze.com</a:t>
            </a:r>
          </a:p>
        </p:txBody>
      </p:sp>
    </p:spTree>
    <p:extLst>
      <p:ext uri="{BB962C8B-B14F-4D97-AF65-F5344CB8AC3E}">
        <p14:creationId xmlns:p14="http://schemas.microsoft.com/office/powerpoint/2010/main" val="38196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Text Box 5"/>
          <p:cNvSpPr txBox="1">
            <a:spLocks noChangeArrowheads="1"/>
          </p:cNvSpPr>
          <p:nvPr/>
        </p:nvSpPr>
        <p:spPr bwMode="auto">
          <a:xfrm>
            <a:off x="228600" y="2174875"/>
            <a:ext cx="3733800" cy="2123658"/>
          </a:xfrm>
          <a:prstGeom prst="rect">
            <a:avLst/>
          </a:prstGeom>
          <a:noFill/>
          <a:ln w="9525">
            <a:noFill/>
            <a:miter lim="800000"/>
            <a:headEnd/>
            <a:tailEnd/>
          </a:ln>
        </p:spPr>
        <p:txBody>
          <a:bodyPr>
            <a:spAutoFit/>
          </a:bodyPr>
          <a:lstStyle/>
          <a:p>
            <a:pPr marL="457200" indent="-273050">
              <a:spcBef>
                <a:spcPct val="50000"/>
              </a:spcBef>
              <a:buFont typeface="Arial" charset="0"/>
              <a:buChar char="•"/>
            </a:pPr>
            <a:r>
              <a:rPr lang="en-US" sz="2400" dirty="0">
                <a:latin typeface="Times New Roman"/>
                <a:cs typeface="Times New Roman"/>
              </a:rPr>
              <a:t>Leave Combat </a:t>
            </a:r>
            <a:r>
              <a:rPr lang="en-US" sz="2400" dirty="0" smtClean="0">
                <a:latin typeface="Times New Roman"/>
                <a:cs typeface="Times New Roman"/>
              </a:rPr>
              <a:t>Gauze </a:t>
            </a:r>
            <a:r>
              <a:rPr lang="en-US" sz="2400" dirty="0">
                <a:latin typeface="Times New Roman"/>
                <a:cs typeface="Times New Roman"/>
              </a:rPr>
              <a:t>in place.  </a:t>
            </a:r>
          </a:p>
          <a:p>
            <a:pPr marL="457200" indent="-273050">
              <a:spcBef>
                <a:spcPct val="50000"/>
              </a:spcBef>
              <a:buFont typeface="Arial" charset="0"/>
              <a:buChar char="•"/>
            </a:pPr>
            <a:r>
              <a:rPr lang="en-US" sz="2400" dirty="0">
                <a:latin typeface="Times New Roman"/>
                <a:cs typeface="Times New Roman"/>
              </a:rPr>
              <a:t>Wrap to effectively secure the dressing in the wound.</a:t>
            </a:r>
          </a:p>
        </p:txBody>
      </p:sp>
      <p:pic>
        <p:nvPicPr>
          <p:cNvPr id="197634" name="Picture 8" descr="P3050045"/>
          <p:cNvPicPr>
            <a:picLocks noChangeAspect="1" noChangeArrowheads="1"/>
          </p:cNvPicPr>
          <p:nvPr/>
        </p:nvPicPr>
        <p:blipFill>
          <a:blip r:embed="rId3"/>
          <a:srcRect/>
          <a:stretch>
            <a:fillRect/>
          </a:stretch>
        </p:blipFill>
        <p:spPr bwMode="auto">
          <a:xfrm>
            <a:off x="4038600" y="1485900"/>
            <a:ext cx="5029200" cy="3771900"/>
          </a:xfrm>
          <a:prstGeom prst="rect">
            <a:avLst/>
          </a:prstGeom>
          <a:noFill/>
          <a:ln w="9525">
            <a:noFill/>
            <a:miter lim="800000"/>
            <a:headEnd/>
            <a:tailEnd/>
          </a:ln>
        </p:spPr>
      </p:pic>
      <p:sp>
        <p:nvSpPr>
          <p:cNvPr id="7" name="Footer Placeholder 5"/>
          <p:cNvSpPr txBox="1">
            <a:spLocks/>
          </p:cNvSpPr>
          <p:nvPr/>
        </p:nvSpPr>
        <p:spPr>
          <a:xfrm>
            <a:off x="609600" y="6629400"/>
            <a:ext cx="8229600" cy="168275"/>
          </a:xfrm>
          <a:prstGeom prst="rect">
            <a:avLst/>
          </a:prstGeom>
        </p:spPr>
        <p:txBody>
          <a:bodyPr anchor="ctr"/>
          <a:lstStyle>
            <a:lvl1pPr>
              <a:defRPr/>
            </a:lvl1pPr>
          </a:lstStyle>
          <a:p>
            <a:pPr algn="ctr" fontAlgn="auto">
              <a:spcBef>
                <a:spcPts val="0"/>
              </a:spcBef>
              <a:spcAft>
                <a:spcPts val="0"/>
              </a:spcAft>
              <a:defRPr/>
            </a:pPr>
            <a:r>
              <a:rPr lang="en-US" sz="1200" dirty="0" smtClean="0">
                <a:solidFill>
                  <a:schemeClr val="tx1">
                    <a:tint val="75000"/>
                  </a:schemeClr>
                </a:solidFill>
                <a:latin typeface="+mn-lt"/>
                <a:ea typeface="+mn-ea"/>
                <a:cs typeface="+mn-cs"/>
              </a:rPr>
              <a:t>Combat Medical Systems, LLC, </a:t>
            </a:r>
            <a:r>
              <a:rPr lang="en-US" sz="900" dirty="0" smtClean="0">
                <a:solidFill>
                  <a:schemeClr val="tx1">
                    <a:tint val="75000"/>
                  </a:schemeClr>
                </a:solidFill>
                <a:latin typeface="+mn-lt"/>
                <a:ea typeface="+mn-ea"/>
                <a:cs typeface="+mn-cs"/>
              </a:rPr>
              <a:t>Tel</a:t>
            </a:r>
            <a:r>
              <a:rPr lang="en-US" sz="1200" dirty="0" smtClean="0">
                <a:solidFill>
                  <a:schemeClr val="tx1">
                    <a:tint val="75000"/>
                  </a:schemeClr>
                </a:solidFill>
                <a:latin typeface="+mn-lt"/>
                <a:ea typeface="+mn-ea"/>
                <a:cs typeface="+mn-cs"/>
              </a:rPr>
              <a:t>: 910-426-0003, Fax: 910-426-0009, Website: www.combatgauze.com</a:t>
            </a:r>
          </a:p>
        </p:txBody>
      </p:sp>
      <p:sp>
        <p:nvSpPr>
          <p:cNvPr id="197636" name="Title 10"/>
          <p:cNvSpPr>
            <a:spLocks noGrp="1"/>
          </p:cNvSpPr>
          <p:nvPr>
            <p:ph type="title" idx="4294967295"/>
          </p:nvPr>
        </p:nvSpPr>
        <p:spPr>
          <a:xfrm>
            <a:off x="1266841" y="0"/>
            <a:ext cx="7186613" cy="1198563"/>
          </a:xfrm>
        </p:spPr>
        <p:txBody>
          <a:bodyPr>
            <a:spAutoFit/>
          </a:bodyPr>
          <a:lstStyle/>
          <a:p>
            <a:pPr eaLnBrk="1" hangingPunct="1"/>
            <a:r>
              <a:rPr lang="en-US" sz="3600" dirty="0" smtClean="0">
                <a:ea typeface="ＭＳ Ｐゴシック"/>
                <a:cs typeface="ＭＳ Ｐゴシック"/>
              </a:rPr>
              <a:t>Combat Gauze Directions (4)</a:t>
            </a:r>
            <a:br>
              <a:rPr lang="en-US" sz="3600" dirty="0" smtClean="0">
                <a:ea typeface="ＭＳ Ｐゴシック"/>
                <a:cs typeface="ＭＳ Ｐゴシック"/>
              </a:rPr>
            </a:br>
            <a:r>
              <a:rPr lang="en-US" sz="3600" dirty="0" smtClean="0">
                <a:ea typeface="ＭＳ Ｐゴシック"/>
                <a:cs typeface="ＭＳ Ｐゴシック"/>
              </a:rPr>
              <a:t>Bandage over Combat Gauze</a:t>
            </a:r>
          </a:p>
        </p:txBody>
      </p:sp>
      <p:sp>
        <p:nvSpPr>
          <p:cNvPr id="197637" name="Text Box 7"/>
          <p:cNvSpPr txBox="1">
            <a:spLocks noChangeArrowheads="1"/>
          </p:cNvSpPr>
          <p:nvPr/>
        </p:nvSpPr>
        <p:spPr bwMode="auto">
          <a:xfrm>
            <a:off x="420688" y="5257800"/>
            <a:ext cx="8153400" cy="1200150"/>
          </a:xfrm>
          <a:prstGeom prst="rect">
            <a:avLst/>
          </a:prstGeom>
          <a:noFill/>
          <a:ln w="9525">
            <a:noFill/>
            <a:miter lim="800000"/>
            <a:headEnd/>
            <a:tailEnd/>
          </a:ln>
        </p:spPr>
        <p:txBody>
          <a:bodyPr>
            <a:spAutoFit/>
          </a:bodyPr>
          <a:lstStyle/>
          <a:p>
            <a:pPr eaLnBrk="0" hangingPunct="0"/>
            <a:r>
              <a:rPr lang="en-US" sz="2400" dirty="0">
                <a:cs typeface="Times New Roman" pitchFamily="18" charset="0"/>
              </a:rPr>
              <a:t>Although the Emergency Trauma Bandage is shown in this picture, the wound may be secured with any compression bandage, </a:t>
            </a:r>
            <a:r>
              <a:rPr lang="en-US" sz="2400" dirty="0" smtClean="0">
                <a:cs typeface="Times New Roman" pitchFamily="18" charset="0"/>
              </a:rPr>
              <a:t>Ace </a:t>
            </a:r>
            <a:r>
              <a:rPr lang="en-US" sz="2400" dirty="0">
                <a:cs typeface="Times New Roman" pitchFamily="18" charset="0"/>
              </a:rPr>
              <a:t>wrap, roller gauze, or cravat.</a:t>
            </a:r>
          </a:p>
        </p:txBody>
      </p:sp>
    </p:spTree>
    <p:extLst>
      <p:ext uri="{BB962C8B-B14F-4D97-AF65-F5344CB8AC3E}">
        <p14:creationId xmlns:p14="http://schemas.microsoft.com/office/powerpoint/2010/main" val="6284408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6"/>
          <p:cNvSpPr>
            <a:spLocks noGrp="1" noChangeArrowheads="1"/>
          </p:cNvSpPr>
          <p:nvPr>
            <p:ph type="body" sz="half" idx="4294967295"/>
          </p:nvPr>
        </p:nvSpPr>
        <p:spPr>
          <a:xfrm>
            <a:off x="139700" y="2514600"/>
            <a:ext cx="4648200" cy="2895600"/>
          </a:xfrm>
        </p:spPr>
        <p:txBody>
          <a:bodyPr/>
          <a:lstStyle/>
          <a:p>
            <a:pPr eaLnBrk="1" hangingPunct="1">
              <a:spcBef>
                <a:spcPct val="80000"/>
              </a:spcBef>
              <a:buClr>
                <a:schemeClr val="tx1"/>
              </a:buClr>
            </a:pPr>
            <a:r>
              <a:rPr lang="en-US" sz="2800" dirty="0" smtClean="0">
                <a:ea typeface="ＭＳ Ｐゴシック"/>
                <a:cs typeface="ＭＳ Ｐゴシック"/>
              </a:rPr>
              <a:t>Do not remove the bandage or Combat Gauze.</a:t>
            </a:r>
          </a:p>
          <a:p>
            <a:pPr eaLnBrk="1" hangingPunct="1">
              <a:spcBef>
                <a:spcPct val="80000"/>
              </a:spcBef>
              <a:buClr>
                <a:schemeClr val="tx1"/>
              </a:buClr>
            </a:pPr>
            <a:r>
              <a:rPr lang="en-US" sz="2800" dirty="0" smtClean="0">
                <a:ea typeface="ＭＳ Ｐゴシック"/>
                <a:cs typeface="ＭＳ Ｐゴシック"/>
              </a:rPr>
              <a:t>Transport casualty to next level of medical care as soon as possible</a:t>
            </a:r>
            <a:r>
              <a:rPr lang="en-US" dirty="0" smtClean="0">
                <a:ea typeface="ＭＳ Ｐゴシック"/>
                <a:cs typeface="ＭＳ Ｐゴシック"/>
              </a:rPr>
              <a:t>.</a:t>
            </a:r>
          </a:p>
        </p:txBody>
      </p:sp>
      <p:sp>
        <p:nvSpPr>
          <p:cNvPr id="199682" name="Title 10"/>
          <p:cNvSpPr>
            <a:spLocks noGrp="1"/>
          </p:cNvSpPr>
          <p:nvPr>
            <p:ph type="title" idx="4294967295"/>
          </p:nvPr>
        </p:nvSpPr>
        <p:spPr>
          <a:xfrm>
            <a:off x="1396145" y="73888"/>
            <a:ext cx="7186613" cy="1198563"/>
          </a:xfrm>
        </p:spPr>
        <p:txBody>
          <a:bodyPr>
            <a:spAutoFit/>
          </a:bodyPr>
          <a:lstStyle/>
          <a:p>
            <a:pPr eaLnBrk="1" hangingPunct="1"/>
            <a:r>
              <a:rPr lang="en-US" sz="3600" dirty="0" smtClean="0">
                <a:ea typeface="ＭＳ Ｐゴシック"/>
                <a:cs typeface="ＭＳ Ｐゴシック"/>
              </a:rPr>
              <a:t>Combat Gauze Directions (5)</a:t>
            </a:r>
            <a:br>
              <a:rPr lang="en-US" sz="3600" dirty="0" smtClean="0">
                <a:ea typeface="ＭＳ Ｐゴシック"/>
                <a:cs typeface="ＭＳ Ｐゴシック"/>
              </a:rPr>
            </a:br>
            <a:r>
              <a:rPr lang="en-US" sz="3600" dirty="0" smtClean="0">
                <a:ea typeface="ＭＳ Ｐゴシック"/>
                <a:cs typeface="ＭＳ Ｐゴシック"/>
              </a:rPr>
              <a:t>Transport &amp; Monitor Casualty</a:t>
            </a:r>
            <a:r>
              <a:rPr lang="en-US" sz="3600" dirty="0" smtClean="0">
                <a:solidFill>
                  <a:srgbClr val="953735"/>
                </a:solidFill>
                <a:latin typeface="Aharoni"/>
                <a:ea typeface="ＭＳ Ｐゴシック"/>
                <a:cs typeface="ＭＳ Ｐゴシック"/>
              </a:rPr>
              <a:t> </a:t>
            </a:r>
          </a:p>
        </p:txBody>
      </p:sp>
      <p:pic>
        <p:nvPicPr>
          <p:cNvPr id="199683" name="Picture 24" descr="P3050046"/>
          <p:cNvPicPr>
            <a:picLocks noChangeAspect="1" noChangeArrowheads="1"/>
          </p:cNvPicPr>
          <p:nvPr/>
        </p:nvPicPr>
        <p:blipFill>
          <a:blip r:embed="rId3"/>
          <a:srcRect/>
          <a:stretch>
            <a:fillRect/>
          </a:stretch>
        </p:blipFill>
        <p:spPr bwMode="auto">
          <a:xfrm>
            <a:off x="4800600" y="2362200"/>
            <a:ext cx="3657600" cy="2743200"/>
          </a:xfrm>
          <a:prstGeom prst="rect">
            <a:avLst/>
          </a:prstGeom>
          <a:noFill/>
          <a:ln w="9525">
            <a:noFill/>
            <a:miter lim="800000"/>
            <a:headEnd/>
            <a:tailEnd/>
          </a:ln>
        </p:spPr>
      </p:pic>
      <p:sp>
        <p:nvSpPr>
          <p:cNvPr id="9" name="Footer Placeholder 5"/>
          <p:cNvSpPr txBox="1">
            <a:spLocks noGrp="1"/>
          </p:cNvSpPr>
          <p:nvPr/>
        </p:nvSpPr>
        <p:spPr>
          <a:xfrm>
            <a:off x="457200" y="6477000"/>
            <a:ext cx="8229600" cy="168275"/>
          </a:xfrm>
          <a:prstGeom prst="rect">
            <a:avLst/>
          </a:prstGeom>
          <a:noFill/>
        </p:spPr>
        <p:txBody>
          <a:bodyPr anchor="ctr"/>
          <a:lstStyle>
            <a:lvl1pPr>
              <a:defRPr/>
            </a:lvl1pPr>
          </a:lstStyle>
          <a:p>
            <a:pPr algn="ctr" fontAlgn="auto">
              <a:spcBef>
                <a:spcPts val="0"/>
              </a:spcBef>
              <a:spcAft>
                <a:spcPts val="0"/>
              </a:spcAft>
              <a:defRPr/>
            </a:pPr>
            <a:r>
              <a:rPr lang="en-US" sz="1200" dirty="0" smtClean="0">
                <a:solidFill>
                  <a:schemeClr val="tx1">
                    <a:tint val="75000"/>
                  </a:schemeClr>
                </a:solidFill>
                <a:latin typeface="+mn-lt"/>
                <a:ea typeface="+mn-ea"/>
                <a:cs typeface="+mn-cs"/>
              </a:rPr>
              <a:t>Combat Medical Systems, LLC, </a:t>
            </a:r>
            <a:r>
              <a:rPr lang="en-US" sz="900" dirty="0" smtClean="0">
                <a:solidFill>
                  <a:schemeClr val="tx1">
                    <a:tint val="75000"/>
                  </a:schemeClr>
                </a:solidFill>
                <a:latin typeface="+mn-lt"/>
                <a:ea typeface="+mn-ea"/>
                <a:cs typeface="+mn-cs"/>
              </a:rPr>
              <a:t>Tel</a:t>
            </a:r>
            <a:r>
              <a:rPr lang="en-US" sz="1200" dirty="0" smtClean="0">
                <a:solidFill>
                  <a:schemeClr val="tx1">
                    <a:tint val="75000"/>
                  </a:schemeClr>
                </a:solidFill>
                <a:latin typeface="+mn-lt"/>
                <a:ea typeface="+mn-ea"/>
                <a:cs typeface="+mn-cs"/>
              </a:rPr>
              <a:t>: 910-426-0003, Fax: 910-426-0009, Website: www.combatgauze.com</a:t>
            </a:r>
          </a:p>
        </p:txBody>
      </p:sp>
    </p:spTree>
    <p:extLst>
      <p:ext uri="{BB962C8B-B14F-4D97-AF65-F5344CB8AC3E}">
        <p14:creationId xmlns:p14="http://schemas.microsoft.com/office/powerpoint/2010/main" val="237775676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Combat Gauze Training Video</a:t>
            </a:r>
            <a:endParaRPr lang="en-US" dirty="0"/>
          </a:p>
        </p:txBody>
      </p:sp>
      <p:pic>
        <p:nvPicPr>
          <p:cNvPr id="5" name="Combat Gauze.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54163" y="1600200"/>
            <a:ext cx="6034087" cy="4525963"/>
          </a:xfrm>
        </p:spPr>
      </p:pic>
      <p:sp>
        <p:nvSpPr>
          <p:cNvPr id="4" name="Slide Number Placeholder 3"/>
          <p:cNvSpPr>
            <a:spLocks noGrp="1"/>
          </p:cNvSpPr>
          <p:nvPr>
            <p:ph type="sldNum" sz="quarter" idx="12"/>
          </p:nvPr>
        </p:nvSpPr>
        <p:spPr/>
        <p:txBody>
          <a:bodyPr/>
          <a:lstStyle/>
          <a:p>
            <a:fld id="{66D6AF61-6097-A348-B706-8168EC65AEF8}" type="slidenum">
              <a:rPr lang="en-US" smtClean="0"/>
              <a:pPr/>
              <a:t>7</a:t>
            </a:fld>
            <a:endParaRPr lang="en-US"/>
          </a:p>
        </p:txBody>
      </p:sp>
    </p:spTree>
    <p:extLst>
      <p:ext uri="{BB962C8B-B14F-4D97-AF65-F5344CB8AC3E}">
        <p14:creationId xmlns:p14="http://schemas.microsoft.com/office/powerpoint/2010/main" val="4072006569"/>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CoTCCC slid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3300">
            <a:alpha val="50000"/>
          </a:srgb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1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CoTCCC slide.thmx</Template>
  <TotalTime>6</TotalTime>
  <Words>509</Words>
  <Application>Microsoft Macintosh PowerPoint</Application>
  <PresentationFormat>On-screen Show (4:3)</PresentationFormat>
  <Paragraphs>47</Paragraphs>
  <Slides>7</Slides>
  <Notes>6</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CoTCCC slide</vt:lpstr>
      <vt:lpstr>Combat Gauze</vt:lpstr>
      <vt:lpstr>Combat Gauze Directions (1)  Expose Wound &amp; Identify Bleeding</vt:lpstr>
      <vt:lpstr>Combat Gauze Directions (2) Pack Wound Completely</vt:lpstr>
      <vt:lpstr>Combat Gauze Directions (3) Apply Direct Pressure</vt:lpstr>
      <vt:lpstr>Combat Gauze Directions (4) Bandage over Combat Gauze</vt:lpstr>
      <vt:lpstr>Combat Gauze Directions (5) Transport &amp; Monitor Casualty </vt:lpstr>
      <vt:lpstr>Combat Gauze Training Video</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Combat Gauze</dc:title>
  <dc:creator>Stephen Giebner</dc:creator>
  <cp:lastModifiedBy>Stephen Giebner</cp:lastModifiedBy>
  <cp:revision>3</cp:revision>
  <dcterms:created xsi:type="dcterms:W3CDTF">2014-09-08T19:22:43Z</dcterms:created>
  <dcterms:modified xsi:type="dcterms:W3CDTF">2014-09-09T16:25:43Z</dcterms:modified>
</cp:coreProperties>
</file>