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56" r:id="rId2"/>
    <p:sldId id="258" r:id="rId3"/>
    <p:sldId id="259" r:id="rId4"/>
    <p:sldId id="261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-112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1C0BD3-FC82-C04D-A36B-EE0CCFEC357A}" type="datetimeFigureOut">
              <a:rPr lang="en-US" smtClean="0"/>
              <a:t>3/12/15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FDD3BC-A4A1-664E-A03E-13C55F7CC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4931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Read text.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FDD3BC-A4A1-664E-A03E-13C55F7CCA2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9042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You may need</a:t>
            </a:r>
            <a:r>
              <a:rPr lang="en-US" baseline="0" dirty="0" smtClean="0"/>
              <a:t> to check these pulses after you apply a limb tourniquet or splint a fracture.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FDD3BC-A4A1-664E-A03E-13C55F7CCA2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5373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Note: Having</a:t>
            </a:r>
            <a:r>
              <a:rPr lang="en-US" baseline="0" dirty="0" smtClean="0"/>
              <a:t> the students find the radial pulse on classmates will give them a feel for normal radial pulse strength.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FDD3BC-A4A1-664E-A03E-13C55F7CCA2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236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 rtlCol="0">
            <a:normAutofit/>
          </a:bodyPr>
          <a:lstStyle/>
          <a:p>
            <a:pPr lvl="0"/>
            <a:r>
              <a:rPr lang="en-US" noProof="0" smtClean="0"/>
              <a:t>Click icon to add table</a:t>
            </a:r>
            <a:endParaRPr lang="en-US" noProof="0" dirty="0" smtClean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905000" y="274638"/>
            <a:ext cx="6781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28" name="Picture 6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04800" y="152400"/>
            <a:ext cx="1524000" cy="135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 kern="1200">
          <a:solidFill>
            <a:schemeClr val="tx1"/>
          </a:solidFill>
          <a:latin typeface="Times New Roman" pitchFamily="18" charset="0"/>
          <a:ea typeface="Times New Roman" pitchFamily="-84" charset="0"/>
          <a:cs typeface="Times New Roman" pitchFamily="18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imes New Roman" pitchFamily="18" charset="0"/>
          <a:ea typeface="Times New Roman" pitchFamily="-84" charset="0"/>
          <a:cs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imes New Roman" pitchFamily="18" charset="0"/>
          <a:ea typeface="Times New Roman" pitchFamily="-84" charset="0"/>
          <a:cs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imes New Roman" pitchFamily="18" charset="0"/>
          <a:ea typeface="Times New Roman" pitchFamily="-84" charset="0"/>
          <a:cs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imes New Roman" pitchFamily="18" charset="0"/>
          <a:ea typeface="Times New Roman" pitchFamily="-84" charset="0"/>
          <a:cs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imes New Roman" pitchFamily="18" charset="0"/>
          <a:cs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imes New Roman" pitchFamily="18" charset="0"/>
          <a:cs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imes New Roman" pitchFamily="18" charset="0"/>
          <a:cs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 pitchFamily="18" charset="0"/>
          <a:ea typeface="Times New Roman" pitchFamily="-84" charset="0"/>
          <a:cs typeface="Times New Roman" pitchFamily="18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 pitchFamily="18" charset="0"/>
          <a:ea typeface="Times New Roman" pitchFamily="-84" charset="0"/>
          <a:cs typeface="Times New Roman" pitchFamily="18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 pitchFamily="18" charset="0"/>
          <a:ea typeface="Times New Roman" pitchFamily="-84" charset="0"/>
          <a:cs typeface="Times New Roman" pitchFamily="18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 pitchFamily="18" charset="0"/>
          <a:ea typeface="Times New Roman" pitchFamily="-84" charset="0"/>
          <a:cs typeface="Times New Roman" pitchFamily="18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 pitchFamily="18" charset="0"/>
          <a:ea typeface="Times New Roman" pitchFamily="-84" charset="0"/>
          <a:cs typeface="Times New Roman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7442" y="3084935"/>
            <a:ext cx="6400800" cy="1752600"/>
          </a:xfrm>
        </p:spPr>
        <p:txBody>
          <a:bodyPr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Radial Pulse Practical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/>
              <a:t>Tactical Combat Casualty Care for All Combatants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015008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What is a pulse?</a:t>
            </a: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51021"/>
            <a:ext cx="8229600" cy="4525963"/>
          </a:xfrm>
        </p:spPr>
        <p:txBody>
          <a:bodyPr>
            <a:normAutofit fontScale="92500" lnSpcReduction="20000"/>
          </a:bodyPr>
          <a:lstStyle/>
          <a:p>
            <a:pPr>
              <a:buClr>
                <a:schemeClr val="tx1"/>
              </a:buClr>
            </a:pPr>
            <a:r>
              <a:rPr lang="en-US" dirty="0" smtClean="0">
                <a:latin typeface="Times New Roman"/>
                <a:cs typeface="Times New Roman"/>
              </a:rPr>
              <a:t>When </a:t>
            </a:r>
            <a:r>
              <a:rPr lang="en-US" dirty="0">
                <a:latin typeface="Times New Roman"/>
                <a:cs typeface="Times New Roman"/>
              </a:rPr>
              <a:t>the heart pumps and forces blood into the arteries, the surge of blood creates </a:t>
            </a:r>
            <a:r>
              <a:rPr lang="en-US" dirty="0" smtClean="0">
                <a:latin typeface="Times New Roman"/>
                <a:cs typeface="Times New Roman"/>
              </a:rPr>
              <a:t>a pressure wave that is transmitted along the arteries. </a:t>
            </a:r>
          </a:p>
          <a:p>
            <a:pPr>
              <a:buClr>
                <a:schemeClr val="tx1"/>
              </a:buClr>
            </a:pPr>
            <a:r>
              <a:rPr lang="en-US" dirty="0" smtClean="0">
                <a:latin typeface="Times New Roman"/>
                <a:cs typeface="Times New Roman"/>
              </a:rPr>
              <a:t>This pressure wave is the </a:t>
            </a:r>
            <a:r>
              <a:rPr lang="en-US" dirty="0">
                <a:latin typeface="Times New Roman"/>
                <a:cs typeface="Times New Roman"/>
              </a:rPr>
              <a:t>pulse</a:t>
            </a:r>
            <a:r>
              <a:rPr lang="en-US" dirty="0" smtClean="0">
                <a:latin typeface="Times New Roman"/>
                <a:cs typeface="Times New Roman"/>
              </a:rPr>
              <a:t>.</a:t>
            </a:r>
          </a:p>
          <a:p>
            <a:pPr>
              <a:buClr>
                <a:schemeClr val="tx1"/>
              </a:buClr>
            </a:pPr>
            <a:r>
              <a:rPr lang="en-US" dirty="0" smtClean="0">
                <a:latin typeface="Times New Roman"/>
                <a:cs typeface="Times New Roman"/>
              </a:rPr>
              <a:t>You can feel these pressure waves with your fingertips. </a:t>
            </a:r>
          </a:p>
          <a:p>
            <a:pPr>
              <a:buClr>
                <a:schemeClr val="tx1"/>
              </a:buClr>
            </a:pPr>
            <a:r>
              <a:rPr lang="en-US" dirty="0" smtClean="0">
                <a:latin typeface="Times New Roman"/>
                <a:cs typeface="Times New Roman"/>
              </a:rPr>
              <a:t>It </a:t>
            </a:r>
            <a:r>
              <a:rPr lang="en-US" dirty="0">
                <a:latin typeface="Times New Roman"/>
                <a:cs typeface="Times New Roman"/>
              </a:rPr>
              <a:t>is usually easier to feel the pulse if the artery is on top of a bony area such as </a:t>
            </a:r>
            <a:r>
              <a:rPr lang="en-US" dirty="0" smtClean="0">
                <a:latin typeface="Times New Roman"/>
                <a:cs typeface="Times New Roman"/>
              </a:rPr>
              <a:t>at the wrist.</a:t>
            </a:r>
          </a:p>
          <a:p>
            <a:pPr>
              <a:buClr>
                <a:schemeClr val="tx1"/>
              </a:buClr>
            </a:pPr>
            <a:r>
              <a:rPr lang="en-US" dirty="0" smtClean="0">
                <a:latin typeface="Times New Roman"/>
                <a:cs typeface="Times New Roman"/>
              </a:rPr>
              <a:t>You can do this in noisy and/or dark environments.</a:t>
            </a:r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178268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Radial Pulse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6238" y="1588368"/>
            <a:ext cx="8229600" cy="4307735"/>
          </a:xfrm>
        </p:spPr>
        <p:txBody>
          <a:bodyPr>
            <a:normAutofit/>
          </a:bodyPr>
          <a:lstStyle/>
          <a:p>
            <a:r>
              <a:rPr lang="en-US" dirty="0" smtClean="0"/>
              <a:t>On the front of the wrist, on the thumb side.</a:t>
            </a:r>
          </a:p>
          <a:p>
            <a:r>
              <a:rPr lang="en-US" dirty="0" smtClean="0"/>
              <a:t>Next to the first big tendon.</a:t>
            </a:r>
          </a:p>
          <a:p>
            <a:r>
              <a:rPr lang="en-US" dirty="0" smtClean="0"/>
              <a:t>Press gently with your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index and long fingertips.</a:t>
            </a:r>
          </a:p>
          <a:p>
            <a:r>
              <a:rPr lang="en-US" dirty="0" smtClean="0"/>
              <a:t>Count the pulse for 30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seconds and multiply by 2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to get the pulse rate.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7800" y="3657600"/>
            <a:ext cx="3886200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3397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0"/>
            <a:ext cx="6781800" cy="1143000"/>
          </a:xfrm>
        </p:spPr>
        <p:txBody>
          <a:bodyPr/>
          <a:lstStyle/>
          <a:p>
            <a:r>
              <a:rPr lang="en-US" dirty="0" smtClean="0"/>
              <a:t>Other Pulses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rcRect t="24410" b="24410"/>
          <a:stretch>
            <a:fillRect/>
          </a:stretch>
        </p:blipFill>
        <p:spPr>
          <a:xfrm>
            <a:off x="457200" y="1600200"/>
            <a:ext cx="2669385" cy="1468059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18501" y="1600200"/>
            <a:ext cx="2955965" cy="222129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4444" y="4073629"/>
            <a:ext cx="3035300" cy="18796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41830" y="3068259"/>
            <a:ext cx="20991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Times New Roman"/>
                <a:cs typeface="Times New Roman"/>
              </a:rPr>
              <a:t>Dorsalis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atin typeface="Times New Roman"/>
                <a:cs typeface="Times New Roman"/>
              </a:rPr>
              <a:t>pedis</a:t>
            </a:r>
            <a:r>
              <a:rPr lang="en-US" dirty="0" smtClean="0">
                <a:latin typeface="Times New Roman"/>
                <a:cs typeface="Times New Roman"/>
              </a:rPr>
              <a:t> artery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11256" y="3821495"/>
            <a:ext cx="1557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Brachial artery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41007" y="5953229"/>
            <a:ext cx="16289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Popliteal artery</a:t>
            </a:r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50528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9158" y="153692"/>
            <a:ext cx="5942434" cy="1143000"/>
          </a:xfrm>
        </p:spPr>
        <p:txBody>
          <a:bodyPr/>
          <a:lstStyle/>
          <a:p>
            <a:r>
              <a:rPr lang="en-US" dirty="0" smtClean="0"/>
              <a:t>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Divide into groups of four.</a:t>
            </a:r>
          </a:p>
          <a:p>
            <a:r>
              <a:rPr lang="en-US" dirty="0" smtClean="0"/>
              <a:t>Each student determines the radial pulse rate of each other student in the group</a:t>
            </a:r>
            <a:r>
              <a:rPr lang="en-US" dirty="0" smtClean="0"/>
              <a:t>.</a:t>
            </a:r>
          </a:p>
          <a:p>
            <a:r>
              <a:rPr lang="en-US" dirty="0" smtClean="0"/>
              <a:t>Repeat for other pulses.</a:t>
            </a:r>
            <a:endParaRPr lang="en-US" dirty="0" smtClean="0"/>
          </a:p>
          <a:p>
            <a:r>
              <a:rPr lang="en-US" dirty="0" smtClean="0"/>
              <a:t>Your classmates’ </a:t>
            </a:r>
            <a:r>
              <a:rPr lang="en-US" dirty="0" smtClean="0"/>
              <a:t>pulses </a:t>
            </a:r>
            <a:r>
              <a:rPr lang="en-US" dirty="0" smtClean="0"/>
              <a:t>have </a:t>
            </a:r>
            <a:r>
              <a:rPr lang="en-US" b="1" dirty="0" smtClean="0"/>
              <a:t>normal strength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</a:t>
            </a:r>
            <a:r>
              <a:rPr lang="en-US" dirty="0" smtClean="0"/>
              <a:t>pulse </a:t>
            </a:r>
            <a:r>
              <a:rPr lang="en-US" dirty="0" smtClean="0"/>
              <a:t>of a casualty who has lost a lot of blood will not be this strong.</a:t>
            </a:r>
          </a:p>
          <a:p>
            <a:pPr lvl="1"/>
            <a:r>
              <a:rPr lang="en-US" dirty="0" smtClean="0"/>
              <a:t>If his pulse is weak or you can’t feel it at all-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He needs a medic!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3623756"/>
      </p:ext>
    </p:extLst>
  </p:cSld>
  <p:clrMapOvr>
    <a:masterClrMapping/>
  </p:clrMapOvr>
</p:sld>
</file>

<file path=ppt/theme/theme1.xml><?xml version="1.0" encoding="utf-8"?>
<a:theme xmlns:a="http://schemas.openxmlformats.org/drawingml/2006/main" name="TCC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TCCC.thmx</Template>
  <TotalTime>142</TotalTime>
  <Words>270</Words>
  <Application>Microsoft Macintosh PowerPoint</Application>
  <PresentationFormat>On-screen Show (4:3)</PresentationFormat>
  <Paragraphs>34</Paragraphs>
  <Slides>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TCCC</vt:lpstr>
      <vt:lpstr>Tactical Combat Casualty Care for All Combatants</vt:lpstr>
      <vt:lpstr>What is a pulse?</vt:lpstr>
      <vt:lpstr>Radial Pulse</vt:lpstr>
      <vt:lpstr>Other Pulses</vt:lpstr>
      <vt:lpstr>Practice</vt:lpstr>
    </vt:vector>
  </TitlesOfParts>
  <Company>Committee on Tactical Combat Casualty Care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Tactical Combat Casualty Care for All Combatants</dc:title>
  <dc:creator>Stephen Giebner</dc:creator>
  <cp:lastModifiedBy>Stephen Giebner</cp:lastModifiedBy>
  <cp:revision>6</cp:revision>
  <dcterms:created xsi:type="dcterms:W3CDTF">2015-02-17T18:24:13Z</dcterms:created>
  <dcterms:modified xsi:type="dcterms:W3CDTF">2015-03-12T15:51:41Z</dcterms:modified>
</cp:coreProperties>
</file>