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3"/>
  </p:notesMasterIdLst>
  <p:handoutMasterIdLst>
    <p:handoutMasterId r:id="rId124"/>
  </p:handoutMasterIdLst>
  <p:sldIdLst>
    <p:sldId id="5156" r:id="rId2"/>
    <p:sldId id="5529" r:id="rId3"/>
    <p:sldId id="5339" r:id="rId4"/>
    <p:sldId id="5353" r:id="rId5"/>
    <p:sldId id="5355" r:id="rId6"/>
    <p:sldId id="5356" r:id="rId7"/>
    <p:sldId id="5357" r:id="rId8"/>
    <p:sldId id="5358" r:id="rId9"/>
    <p:sldId id="5360" r:id="rId10"/>
    <p:sldId id="5361" r:id="rId11"/>
    <p:sldId id="5365" r:id="rId12"/>
    <p:sldId id="5366" r:id="rId13"/>
    <p:sldId id="5368" r:id="rId14"/>
    <p:sldId id="5369" r:id="rId15"/>
    <p:sldId id="5370" r:id="rId16"/>
    <p:sldId id="5371" r:id="rId17"/>
    <p:sldId id="5373" r:id="rId18"/>
    <p:sldId id="5374" r:id="rId19"/>
    <p:sldId id="5376" r:id="rId20"/>
    <p:sldId id="5377" r:id="rId21"/>
    <p:sldId id="5381" r:id="rId22"/>
    <p:sldId id="5379" r:id="rId23"/>
    <p:sldId id="5380" r:id="rId24"/>
    <p:sldId id="5383" r:id="rId25"/>
    <p:sldId id="5384" r:id="rId26"/>
    <p:sldId id="5387" r:id="rId27"/>
    <p:sldId id="5388" r:id="rId28"/>
    <p:sldId id="5396" r:id="rId29"/>
    <p:sldId id="5397" r:id="rId30"/>
    <p:sldId id="5399" r:id="rId31"/>
    <p:sldId id="5400" r:id="rId32"/>
    <p:sldId id="5401" r:id="rId33"/>
    <p:sldId id="5403" r:id="rId34"/>
    <p:sldId id="5404" r:id="rId35"/>
    <p:sldId id="5406" r:id="rId36"/>
    <p:sldId id="5407" r:id="rId37"/>
    <p:sldId id="5408" r:id="rId38"/>
    <p:sldId id="5524" r:id="rId39"/>
    <p:sldId id="5525" r:id="rId40"/>
    <p:sldId id="5526" r:id="rId41"/>
    <p:sldId id="5527" r:id="rId42"/>
    <p:sldId id="5528" r:id="rId43"/>
    <p:sldId id="5411" r:id="rId44"/>
    <p:sldId id="5412" r:id="rId45"/>
    <p:sldId id="5414" r:id="rId46"/>
    <p:sldId id="5415" r:id="rId47"/>
    <p:sldId id="5416" r:id="rId48"/>
    <p:sldId id="5417" r:id="rId49"/>
    <p:sldId id="5418" r:id="rId50"/>
    <p:sldId id="5420" r:id="rId51"/>
    <p:sldId id="5421" r:id="rId52"/>
    <p:sldId id="5422" r:id="rId53"/>
    <p:sldId id="5425" r:id="rId54"/>
    <p:sldId id="5426" r:id="rId55"/>
    <p:sldId id="5428" r:id="rId56"/>
    <p:sldId id="5429" r:id="rId57"/>
    <p:sldId id="5430" r:id="rId58"/>
    <p:sldId id="5434" r:id="rId59"/>
    <p:sldId id="5435" r:id="rId60"/>
    <p:sldId id="5437" r:id="rId61"/>
    <p:sldId id="5438" r:id="rId62"/>
    <p:sldId id="5439" r:id="rId63"/>
    <p:sldId id="5442" r:id="rId64"/>
    <p:sldId id="5443" r:id="rId65"/>
    <p:sldId id="5445" r:id="rId66"/>
    <p:sldId id="5446" r:id="rId67"/>
    <p:sldId id="5447" r:id="rId68"/>
    <p:sldId id="5448" r:id="rId69"/>
    <p:sldId id="5449" r:id="rId70"/>
    <p:sldId id="5451" r:id="rId71"/>
    <p:sldId id="5452" r:id="rId72"/>
    <p:sldId id="5453" r:id="rId73"/>
    <p:sldId id="5454" r:id="rId74"/>
    <p:sldId id="5455" r:id="rId75"/>
    <p:sldId id="5457" r:id="rId76"/>
    <p:sldId id="5458" r:id="rId77"/>
    <p:sldId id="5459" r:id="rId78"/>
    <p:sldId id="5462" r:id="rId79"/>
    <p:sldId id="5463" r:id="rId80"/>
    <p:sldId id="5465" r:id="rId81"/>
    <p:sldId id="5466" r:id="rId82"/>
    <p:sldId id="5467" r:id="rId83"/>
    <p:sldId id="5468" r:id="rId84"/>
    <p:sldId id="5469" r:id="rId85"/>
    <p:sldId id="5471" r:id="rId86"/>
    <p:sldId id="5472" r:id="rId87"/>
    <p:sldId id="5473" r:id="rId88"/>
    <p:sldId id="5479" r:id="rId89"/>
    <p:sldId id="5480" r:id="rId90"/>
    <p:sldId id="5483" r:id="rId91"/>
    <p:sldId id="5484" r:id="rId92"/>
    <p:sldId id="5485" r:id="rId93"/>
    <p:sldId id="5486" r:id="rId94"/>
    <p:sldId id="5488" r:id="rId95"/>
    <p:sldId id="5489" r:id="rId96"/>
    <p:sldId id="5490" r:id="rId97"/>
    <p:sldId id="5491" r:id="rId98"/>
    <p:sldId id="5492" r:id="rId99"/>
    <p:sldId id="5494" r:id="rId100"/>
    <p:sldId id="5495" r:id="rId101"/>
    <p:sldId id="5496" r:id="rId102"/>
    <p:sldId id="5497" r:id="rId103"/>
    <p:sldId id="5498" r:id="rId104"/>
    <p:sldId id="5500" r:id="rId105"/>
    <p:sldId id="5501" r:id="rId106"/>
    <p:sldId id="5502" r:id="rId107"/>
    <p:sldId id="5503" r:id="rId108"/>
    <p:sldId id="5504" r:id="rId109"/>
    <p:sldId id="5506" r:id="rId110"/>
    <p:sldId id="5507" r:id="rId111"/>
    <p:sldId id="5508" r:id="rId112"/>
    <p:sldId id="5512" r:id="rId113"/>
    <p:sldId id="5513" r:id="rId114"/>
    <p:sldId id="5515" r:id="rId115"/>
    <p:sldId id="5516" r:id="rId116"/>
    <p:sldId id="5517" r:id="rId117"/>
    <p:sldId id="5518" r:id="rId118"/>
    <p:sldId id="5519" r:id="rId119"/>
    <p:sldId id="5522" r:id="rId120"/>
    <p:sldId id="5523" r:id="rId121"/>
    <p:sldId id="5511" r:id="rId122"/>
  </p:sldIdLst>
  <p:sldSz cx="9144000" cy="6858000" type="screen4x3"/>
  <p:notesSz cx="7010400" cy="9296400"/>
  <p:defaultTextStyle>
    <a:defPPr>
      <a:defRPr lang="en-US"/>
    </a:defPPr>
    <a:lvl1pPr algn="ctr" rtl="0" fontAlgn="base">
      <a:spcBef>
        <a:spcPct val="0"/>
      </a:spcBef>
      <a:spcAft>
        <a:spcPct val="0"/>
      </a:spcAft>
      <a:defRPr sz="1100" kern="1200">
        <a:solidFill>
          <a:schemeClr val="tx1"/>
        </a:solidFill>
        <a:latin typeface="Arial" pitchFamily="34" charset="0"/>
        <a:ea typeface="+mn-ea"/>
        <a:cs typeface="+mn-cs"/>
      </a:defRPr>
    </a:lvl1pPr>
    <a:lvl2pPr marL="457200" algn="ctr" rtl="0" fontAlgn="base">
      <a:spcBef>
        <a:spcPct val="0"/>
      </a:spcBef>
      <a:spcAft>
        <a:spcPct val="0"/>
      </a:spcAft>
      <a:defRPr sz="1100" kern="1200">
        <a:solidFill>
          <a:schemeClr val="tx1"/>
        </a:solidFill>
        <a:latin typeface="Arial" pitchFamily="34" charset="0"/>
        <a:ea typeface="+mn-ea"/>
        <a:cs typeface="+mn-cs"/>
      </a:defRPr>
    </a:lvl2pPr>
    <a:lvl3pPr marL="914400" algn="ctr" rtl="0" fontAlgn="base">
      <a:spcBef>
        <a:spcPct val="0"/>
      </a:spcBef>
      <a:spcAft>
        <a:spcPct val="0"/>
      </a:spcAft>
      <a:defRPr sz="1100" kern="1200">
        <a:solidFill>
          <a:schemeClr val="tx1"/>
        </a:solidFill>
        <a:latin typeface="Arial" pitchFamily="34" charset="0"/>
        <a:ea typeface="+mn-ea"/>
        <a:cs typeface="+mn-cs"/>
      </a:defRPr>
    </a:lvl3pPr>
    <a:lvl4pPr marL="1371600" algn="ctr" rtl="0" fontAlgn="base">
      <a:spcBef>
        <a:spcPct val="0"/>
      </a:spcBef>
      <a:spcAft>
        <a:spcPct val="0"/>
      </a:spcAft>
      <a:defRPr sz="1100" kern="1200">
        <a:solidFill>
          <a:schemeClr val="tx1"/>
        </a:solidFill>
        <a:latin typeface="Arial" pitchFamily="34" charset="0"/>
        <a:ea typeface="+mn-ea"/>
        <a:cs typeface="+mn-cs"/>
      </a:defRPr>
    </a:lvl4pPr>
    <a:lvl5pPr marL="1828800" algn="ctr" rtl="0" fontAlgn="base">
      <a:spcBef>
        <a:spcPct val="0"/>
      </a:spcBef>
      <a:spcAft>
        <a:spcPct val="0"/>
      </a:spcAft>
      <a:defRPr sz="1100" kern="1200">
        <a:solidFill>
          <a:schemeClr val="tx1"/>
        </a:solidFill>
        <a:latin typeface="Arial" pitchFamily="34" charset="0"/>
        <a:ea typeface="+mn-ea"/>
        <a:cs typeface="+mn-cs"/>
      </a:defRPr>
    </a:lvl5pPr>
    <a:lvl6pPr marL="2286000" algn="l" defTabSz="914400" rtl="0" eaLnBrk="1" latinLnBrk="0" hangingPunct="1">
      <a:defRPr sz="1100" kern="1200">
        <a:solidFill>
          <a:schemeClr val="tx1"/>
        </a:solidFill>
        <a:latin typeface="Arial" pitchFamily="34" charset="0"/>
        <a:ea typeface="+mn-ea"/>
        <a:cs typeface="+mn-cs"/>
      </a:defRPr>
    </a:lvl6pPr>
    <a:lvl7pPr marL="2743200" algn="l" defTabSz="914400" rtl="0" eaLnBrk="1" latinLnBrk="0" hangingPunct="1">
      <a:defRPr sz="1100" kern="1200">
        <a:solidFill>
          <a:schemeClr val="tx1"/>
        </a:solidFill>
        <a:latin typeface="Arial" pitchFamily="34" charset="0"/>
        <a:ea typeface="+mn-ea"/>
        <a:cs typeface="+mn-cs"/>
      </a:defRPr>
    </a:lvl7pPr>
    <a:lvl8pPr marL="3200400" algn="l" defTabSz="914400" rtl="0" eaLnBrk="1" latinLnBrk="0" hangingPunct="1">
      <a:defRPr sz="1100" kern="1200">
        <a:solidFill>
          <a:schemeClr val="tx1"/>
        </a:solidFill>
        <a:latin typeface="Arial" pitchFamily="34" charset="0"/>
        <a:ea typeface="+mn-ea"/>
        <a:cs typeface="+mn-cs"/>
      </a:defRPr>
    </a:lvl8pPr>
    <a:lvl9pPr marL="3657600" algn="l" defTabSz="914400" rtl="0" eaLnBrk="1" latinLnBrk="0" hangingPunct="1">
      <a:defRPr sz="1100"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8FE08"/>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938" autoAdjust="0"/>
    <p:restoredTop sz="66537" autoAdjust="0"/>
  </p:normalViewPr>
  <p:slideViewPr>
    <p:cSldViewPr>
      <p:cViewPr varScale="1">
        <p:scale>
          <a:sx n="64" d="100"/>
          <a:sy n="64" d="100"/>
        </p:scale>
        <p:origin x="1518"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213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notesMaster" Target="notesMasters/notesMaster1.xml"/><Relationship Id="rId128" Type="http://schemas.openxmlformats.org/officeDocument/2006/relationships/tableStyles" Target="tableStyle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handoutMaster" Target="handoutMasters/handoutMaster1.xml"/><Relationship Id="rId129"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l" defTabSz="915988">
              <a:defRPr sz="1200">
                <a:latin typeface="Arial" charset="0"/>
              </a:defRPr>
            </a:lvl1pPr>
          </a:lstStyle>
          <a:p>
            <a:pPr>
              <a:defRPr/>
            </a:pPr>
            <a:endParaRPr lang="en-US" dirty="0">
              <a:latin typeface="Times New Roman" panose="02020603050405020304" pitchFamily="18" charset="0"/>
            </a:endParaRPr>
          </a:p>
        </p:txBody>
      </p:sp>
      <p:sp>
        <p:nvSpPr>
          <p:cNvPr id="104451" name="Rectangle 3"/>
          <p:cNvSpPr>
            <a:spLocks noGrp="1" noChangeArrowheads="1"/>
          </p:cNvSpPr>
          <p:nvPr>
            <p:ph type="dt" sz="quarter" idx="1"/>
          </p:nvPr>
        </p:nvSpPr>
        <p:spPr bwMode="auto">
          <a:xfrm>
            <a:off x="3971925"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r" defTabSz="915988">
              <a:defRPr sz="1200">
                <a:latin typeface="Arial" charset="0"/>
              </a:defRPr>
            </a:lvl1pPr>
          </a:lstStyle>
          <a:p>
            <a:pPr>
              <a:defRPr/>
            </a:pPr>
            <a:endParaRPr lang="en-US" dirty="0">
              <a:latin typeface="Times New Roman" panose="02020603050405020304" pitchFamily="18" charset="0"/>
            </a:endParaRPr>
          </a:p>
        </p:txBody>
      </p:sp>
      <p:sp>
        <p:nvSpPr>
          <p:cNvPr id="104452" name="Rectangle 4"/>
          <p:cNvSpPr>
            <a:spLocks noGrp="1" noChangeArrowheads="1"/>
          </p:cNvSpPr>
          <p:nvPr>
            <p:ph type="ftr" sz="quarter" idx="2"/>
          </p:nvPr>
        </p:nvSpPr>
        <p:spPr bwMode="auto">
          <a:xfrm>
            <a:off x="0"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l" defTabSz="915988">
              <a:defRPr sz="1200">
                <a:latin typeface="Arial" charset="0"/>
              </a:defRPr>
            </a:lvl1pPr>
          </a:lstStyle>
          <a:p>
            <a:pPr>
              <a:defRPr/>
            </a:pPr>
            <a:endParaRPr lang="en-US" dirty="0">
              <a:latin typeface="Times New Roman" panose="02020603050405020304" pitchFamily="18" charset="0"/>
            </a:endParaRPr>
          </a:p>
        </p:txBody>
      </p:sp>
      <p:sp>
        <p:nvSpPr>
          <p:cNvPr id="104453" name="Rectangle 5"/>
          <p:cNvSpPr>
            <a:spLocks noGrp="1" noChangeArrowheads="1"/>
          </p:cNvSpPr>
          <p:nvPr>
            <p:ph type="sldNum" sz="quarter" idx="3"/>
          </p:nvPr>
        </p:nvSpPr>
        <p:spPr bwMode="auto">
          <a:xfrm>
            <a:off x="3971925"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r" defTabSz="915988">
              <a:defRPr sz="1200">
                <a:latin typeface="Arial" charset="0"/>
              </a:defRPr>
            </a:lvl1pPr>
          </a:lstStyle>
          <a:p>
            <a:pPr>
              <a:defRPr/>
            </a:pPr>
            <a:fld id="{69EBAFBB-B6B3-40B3-8BA7-D5E5B2768D3E}" type="slidenum">
              <a:rPr lang="en-US">
                <a:latin typeface="Times New Roman" panose="02020603050405020304" pitchFamily="18" charset="0"/>
              </a:rPr>
              <a:pPr>
                <a:defRPr/>
              </a:pPr>
              <a:t>‹#›</a:t>
            </a:fld>
            <a:endParaRPr lang="en-US" dirty="0">
              <a:latin typeface="Times New Roman" panose="02020603050405020304" pitchFamily="18" charset="0"/>
            </a:endParaRPr>
          </a:p>
        </p:txBody>
      </p:sp>
    </p:spTree>
    <p:extLst>
      <p:ext uri="{BB962C8B-B14F-4D97-AF65-F5344CB8AC3E}">
        <p14:creationId xmlns:p14="http://schemas.microsoft.com/office/powerpoint/2010/main" val="247172079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682" name="Rectangle 2"/>
          <p:cNvSpPr>
            <a:spLocks noGrp="1" noChangeArrowheads="1"/>
          </p:cNvSpPr>
          <p:nvPr>
            <p:ph type="hdr" sz="quarter"/>
          </p:nvPr>
        </p:nvSpPr>
        <p:spPr bwMode="auto">
          <a:xfrm>
            <a:off x="0"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l" defTabSz="915988">
              <a:defRPr sz="1200">
                <a:latin typeface="Times New Roman" panose="02020603050405020304" pitchFamily="18" charset="0"/>
              </a:defRPr>
            </a:lvl1pPr>
          </a:lstStyle>
          <a:p>
            <a:pPr>
              <a:defRPr/>
            </a:pPr>
            <a:endParaRPr lang="en-US" dirty="0"/>
          </a:p>
        </p:txBody>
      </p:sp>
      <p:sp>
        <p:nvSpPr>
          <p:cNvPr id="327683" name="Rectangle 3"/>
          <p:cNvSpPr>
            <a:spLocks noGrp="1" noChangeArrowheads="1"/>
          </p:cNvSpPr>
          <p:nvPr>
            <p:ph type="dt" idx="1"/>
          </p:nvPr>
        </p:nvSpPr>
        <p:spPr bwMode="auto">
          <a:xfrm>
            <a:off x="3971925" y="0"/>
            <a:ext cx="3036888" cy="465138"/>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lvl1pPr algn="r" defTabSz="915988">
              <a:defRPr sz="1200">
                <a:latin typeface="Times New Roman" panose="02020603050405020304" pitchFamily="18" charset="0"/>
              </a:defRPr>
            </a:lvl1pPr>
          </a:lstStyle>
          <a:p>
            <a:pPr>
              <a:defRPr/>
            </a:pPr>
            <a:endParaRPr lang="en-US" dirty="0"/>
          </a:p>
        </p:txBody>
      </p:sp>
      <p:sp>
        <p:nvSpPr>
          <p:cNvPr id="16384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27685"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1650" tIns="45825" rIns="91650" bIns="45825" numCol="1" anchor="t" anchorCtr="0" compatLnSpc="1">
            <a:prstTxWarp prst="textNoShape">
              <a:avLst/>
            </a:prstTxWarp>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27686" name="Rectangle 6"/>
          <p:cNvSpPr>
            <a:spLocks noGrp="1" noChangeArrowheads="1"/>
          </p:cNvSpPr>
          <p:nvPr>
            <p:ph type="ftr" sz="quarter" idx="4"/>
          </p:nvPr>
        </p:nvSpPr>
        <p:spPr bwMode="auto">
          <a:xfrm>
            <a:off x="0"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l" defTabSz="915988">
              <a:defRPr sz="1200">
                <a:latin typeface="Times New Roman" panose="02020603050405020304" pitchFamily="18" charset="0"/>
              </a:defRPr>
            </a:lvl1pPr>
          </a:lstStyle>
          <a:p>
            <a:pPr>
              <a:defRPr/>
            </a:pPr>
            <a:endParaRPr lang="en-US" dirty="0"/>
          </a:p>
        </p:txBody>
      </p:sp>
      <p:sp>
        <p:nvSpPr>
          <p:cNvPr id="327687" name="Rectangle 7"/>
          <p:cNvSpPr>
            <a:spLocks noGrp="1" noChangeArrowheads="1"/>
          </p:cNvSpPr>
          <p:nvPr>
            <p:ph type="sldNum" sz="quarter" idx="5"/>
          </p:nvPr>
        </p:nvSpPr>
        <p:spPr bwMode="auto">
          <a:xfrm>
            <a:off x="3971925" y="8829675"/>
            <a:ext cx="3036888" cy="465138"/>
          </a:xfrm>
          <a:prstGeom prst="rect">
            <a:avLst/>
          </a:prstGeom>
          <a:noFill/>
          <a:ln w="9525">
            <a:noFill/>
            <a:miter lim="800000"/>
            <a:headEnd/>
            <a:tailEnd/>
          </a:ln>
          <a:effectLst/>
        </p:spPr>
        <p:txBody>
          <a:bodyPr vert="horz" wrap="square" lIns="91650" tIns="45825" rIns="91650" bIns="45825" numCol="1" anchor="b" anchorCtr="0" compatLnSpc="1">
            <a:prstTxWarp prst="textNoShape">
              <a:avLst/>
            </a:prstTxWarp>
          </a:bodyPr>
          <a:lstStyle>
            <a:lvl1pPr algn="r" defTabSz="915988">
              <a:defRPr sz="1200">
                <a:latin typeface="Times New Roman" panose="02020603050405020304" pitchFamily="18" charset="0"/>
              </a:defRPr>
            </a:lvl1pPr>
          </a:lstStyle>
          <a:p>
            <a:pPr>
              <a:defRPr/>
            </a:pPr>
            <a:fld id="{55DC3964-3C8B-4F74-A9C2-6A408344D54C}" type="slidenum">
              <a:rPr lang="en-US" smtClean="0"/>
              <a:pPr>
                <a:defRPr/>
              </a:pPr>
              <a:t>‹#›</a:t>
            </a:fld>
            <a:endParaRPr lang="en-US" dirty="0"/>
          </a:p>
        </p:txBody>
      </p:sp>
    </p:spTree>
    <p:extLst>
      <p:ext uri="{BB962C8B-B14F-4D97-AF65-F5344CB8AC3E}">
        <p14:creationId xmlns:p14="http://schemas.microsoft.com/office/powerpoint/2010/main" val="220437433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9318182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79342400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177579935"/>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694519028"/>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488266795"/>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52986030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754339811"/>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384494594"/>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591050411"/>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35775629"/>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917762410"/>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413075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3782499601"/>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319321889"/>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423153812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61978710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6977595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82899174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88132664"/>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931364812"/>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305651176"/>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850105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1779356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39988450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2175128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39002322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27387592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26035722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27708082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4247102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3786100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442757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9707883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3783218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9731102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6046081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8643297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2679810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9645281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4102095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354324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150508295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6959244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1777960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69574632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1112370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686879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42016304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2603663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45509126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8613100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964240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204939280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95331247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5509685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22397542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5663599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86554865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49008935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36040747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39171113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45142255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11303497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187742476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44699583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35547103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64615809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7277931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34703685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43791904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45533868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37744601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62120611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537530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338484205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17837243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583490814"/>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54074630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14559732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33428332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62922509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21595154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533187157"/>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1839513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949485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368315612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941177329"/>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95699495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16339427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56144611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410574802"/>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08509955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64295647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72375141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65640340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5893773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289610918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4249058303"/>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40715976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772104258"/>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972615135"/>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673290924"/>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951483029"/>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73840080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65831513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3117186568"/>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622127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text.</a:t>
            </a:r>
          </a:p>
        </p:txBody>
      </p:sp>
    </p:spTree>
    <p:extLst>
      <p:ext uri="{BB962C8B-B14F-4D97-AF65-F5344CB8AC3E}">
        <p14:creationId xmlns:p14="http://schemas.microsoft.com/office/powerpoint/2010/main" val="162504049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235781955"/>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58820706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43071254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4249815515"/>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868496591"/>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880834087"/>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319184917"/>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294717056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433810358"/>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Read the text.</a:t>
            </a:r>
          </a:p>
          <a:p>
            <a:endParaRPr lang="en-US" dirty="0"/>
          </a:p>
        </p:txBody>
      </p:sp>
    </p:spTree>
    <p:extLst>
      <p:ext uri="{BB962C8B-B14F-4D97-AF65-F5344CB8AC3E}">
        <p14:creationId xmlns:p14="http://schemas.microsoft.com/office/powerpoint/2010/main" val="1100155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1DF89894-589F-4395-AB71-B22471FB239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68580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6858000" cy="1143000"/>
          </a:xfrm>
        </p:spPr>
        <p:txBody>
          <a:bodyPr/>
          <a:lstStyle/>
          <a:p>
            <a:r>
              <a:rPr lang="en-US"/>
              <a:t>Click to edit Master title style</a:t>
            </a:r>
          </a:p>
        </p:txBody>
      </p:sp>
      <p:sp>
        <p:nvSpPr>
          <p:cNvPr id="3" name="ClipArt Placeholder 2"/>
          <p:cNvSpPr>
            <a:spLocks noGrp="1"/>
          </p:cNvSpPr>
          <p:nvPr>
            <p:ph type="clipArt" sz="half" idx="1"/>
          </p:nvPr>
        </p:nvSpPr>
        <p:spPr>
          <a:xfrm>
            <a:off x="457200" y="1600200"/>
            <a:ext cx="4038600" cy="4525963"/>
          </a:xfrm>
        </p:spPr>
        <p:txBody>
          <a:bodyPr/>
          <a:lstStyle/>
          <a:p>
            <a:pPr lvl="0"/>
            <a:endParaRPr lang="en-US" noProof="0" dirty="0"/>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Media" preserve="1">
  <p:cSld name="Title, Text and Media Clip">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68580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Media Placeholder 3"/>
          <p:cNvSpPr>
            <a:spLocks noGrp="1"/>
          </p:cNvSpPr>
          <p:nvPr>
            <p:ph type="media" sz="half" idx="2"/>
          </p:nvPr>
        </p:nvSpPr>
        <p:spPr>
          <a:xfrm>
            <a:off x="4648200" y="1600200"/>
            <a:ext cx="4038600" cy="4525963"/>
          </a:xfrm>
        </p:spPr>
        <p:txBody>
          <a:bodyPr/>
          <a:lstStyle/>
          <a:p>
            <a:pPr lvl="0"/>
            <a:endParaRPr lang="en-US" noProof="0" dirty="0"/>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68580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63CA50B7-A4B9-4C51-B21F-5B553F13C45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187A6C95-2562-46C9-B26A-F7FD99F560E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Slide Number Placeholder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455EB8BD-F4A6-4307-8BE4-5F636347CCD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31792CBD-3438-4B26-AFF7-D67B6E83C89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xfrm>
            <a:off x="6553200" y="6245225"/>
            <a:ext cx="2133600" cy="476250"/>
          </a:xfrm>
          <a:prstGeom prst="rect">
            <a:avLst/>
          </a:prstGeom>
          <a:ln/>
        </p:spPr>
        <p:txBody>
          <a:bodyPr/>
          <a:lstStyle>
            <a:lvl1pPr>
              <a:defRPr/>
            </a:lvl1pPr>
          </a:lstStyle>
          <a:p>
            <a:pPr>
              <a:defRPr/>
            </a:pPr>
            <a:fld id="{F1EB2F7F-333D-4A68-A1E5-AA7580B0AE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28800" y="274638"/>
            <a:ext cx="6858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Times New Roman" panose="02020603050405020304" pitchFamily="18" charset="0"/>
              </a:defRPr>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Times New Roman" panose="02020603050405020304" pitchFamily="18" charset="0"/>
              </a:defRPr>
            </a:lvl1pPr>
          </a:lstStyle>
          <a:p>
            <a:pPr>
              <a:defRPr/>
            </a:pPr>
            <a:endParaRPr lang="en-US" dirty="0"/>
          </a:p>
        </p:txBody>
      </p:sp>
      <p:pic>
        <p:nvPicPr>
          <p:cNvPr id="1031" name="Picture 8" descr="y TCCC Logo 091104 (C)"/>
          <p:cNvPicPr>
            <a:picLocks noChangeAspect="1" noChangeArrowheads="1"/>
          </p:cNvPicPr>
          <p:nvPr userDrawn="1"/>
        </p:nvPicPr>
        <p:blipFill>
          <a:blip r:embed="rId17" cstate="print"/>
          <a:srcRect/>
          <a:stretch>
            <a:fillRect/>
          </a:stretch>
        </p:blipFill>
        <p:spPr bwMode="auto">
          <a:xfrm>
            <a:off x="84138" y="76200"/>
            <a:ext cx="1211262" cy="1219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Title 1"/>
          <p:cNvSpPr>
            <a:spLocks noGrp="1"/>
          </p:cNvSpPr>
          <p:nvPr>
            <p:ph type="title" idx="4294967295"/>
          </p:nvPr>
        </p:nvSpPr>
        <p:spPr>
          <a:xfrm>
            <a:off x="609600" y="457200"/>
            <a:ext cx="8153400" cy="1143000"/>
          </a:xfrm>
        </p:spPr>
        <p:txBody>
          <a:bodyPr/>
          <a:lstStyle/>
          <a:p>
            <a:r>
              <a:rPr lang="en-US" altLang="en-US" sz="4800" b="1" dirty="0"/>
              <a:t>TCCC Critical Decision  </a:t>
            </a:r>
            <a:br>
              <a:rPr lang="en-US" altLang="en-US" sz="4800" b="1" dirty="0"/>
            </a:br>
            <a:r>
              <a:rPr lang="en-US" altLang="en-US" sz="4800" b="1" dirty="0"/>
              <a:t>Case Studies </a:t>
            </a:r>
          </a:p>
        </p:txBody>
      </p:sp>
      <p:sp>
        <p:nvSpPr>
          <p:cNvPr id="7" name="TextBox 6"/>
          <p:cNvSpPr txBox="1"/>
          <p:nvPr/>
        </p:nvSpPr>
        <p:spPr>
          <a:xfrm>
            <a:off x="3358805" y="5739825"/>
            <a:ext cx="2361545" cy="584775"/>
          </a:xfrm>
          <a:prstGeom prst="rect">
            <a:avLst/>
          </a:prstGeom>
          <a:noFill/>
        </p:spPr>
        <p:txBody>
          <a:bodyPr wrap="none" rtlCol="0">
            <a:spAutoFit/>
          </a:bodyPr>
          <a:lstStyle/>
          <a:p>
            <a:r>
              <a:rPr lang="en-US" altLang="en-US" sz="3200" b="1" dirty="0">
                <a:latin typeface="+mn-lt"/>
              </a:rPr>
              <a:t>August 2017</a:t>
            </a:r>
          </a:p>
        </p:txBody>
      </p:sp>
      <p:pic>
        <p:nvPicPr>
          <p:cNvPr id="6" name="Picture 5" descr="TCCC Logo - Circular Cropping.png"/>
          <p:cNvPicPr>
            <a:picLocks noChangeAspect="1"/>
          </p:cNvPicPr>
          <p:nvPr/>
        </p:nvPicPr>
        <p:blipFill>
          <a:blip r:embed="rId2" cstate="print"/>
          <a:stretch>
            <a:fillRect/>
          </a:stretch>
        </p:blipFill>
        <p:spPr>
          <a:xfrm>
            <a:off x="2819400" y="2030185"/>
            <a:ext cx="3356044" cy="338001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18650" y="0"/>
            <a:ext cx="6327373"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r>
              <a:rPr lang="en-US" sz="4400" b="1" dirty="0"/>
              <a:t> </a:t>
            </a:r>
          </a:p>
          <a:p>
            <a:r>
              <a:rPr lang="en-US" sz="4000" b="1" dirty="0">
                <a:latin typeface="+mj-lt"/>
              </a:rPr>
              <a:t>Bleeding </a:t>
            </a:r>
            <a:r>
              <a:rPr lang="en-US" altLang="en-US" sz="4000" b="1" dirty="0">
                <a:latin typeface="+mj-lt"/>
              </a:rPr>
              <a:t>Case Study</a:t>
            </a:r>
            <a:r>
              <a:rPr lang="en-US" sz="4000" b="1" dirty="0">
                <a:latin typeface="+mj-lt"/>
              </a:rPr>
              <a:t> 2</a:t>
            </a:r>
          </a:p>
        </p:txBody>
      </p:sp>
      <p:sp>
        <p:nvSpPr>
          <p:cNvPr id="5" name="TextBox 4"/>
          <p:cNvSpPr txBox="1"/>
          <p:nvPr/>
        </p:nvSpPr>
        <p:spPr>
          <a:xfrm>
            <a:off x="2030812" y="21437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304800" y="2967603"/>
            <a:ext cx="8534400" cy="3585597"/>
          </a:xfrm>
          <a:prstGeom prst="rect">
            <a:avLst/>
          </a:prstGeom>
          <a:solidFill>
            <a:srgbClr val="00B0F0">
              <a:alpha val="40000"/>
            </a:srgbClr>
          </a:solidFill>
          <a:ln w="25400">
            <a:solidFill>
              <a:schemeClr val="tx1"/>
            </a:solidFill>
          </a:ln>
        </p:spPr>
        <p:txBody>
          <a:bodyPr wrap="square" rtlCol="0">
            <a:spAutoFit/>
          </a:bodyPr>
          <a:lstStyle/>
          <a:p>
            <a:r>
              <a:rPr lang="en-US" sz="2400" b="1" dirty="0">
                <a:latin typeface="Times New Roman" panose="02020603050405020304" pitchFamily="18" charset="0"/>
              </a:rPr>
              <a:t>3. Apply Combat Gauze with sustained direct pressure</a:t>
            </a:r>
          </a:p>
          <a:p>
            <a:r>
              <a:rPr lang="en-US" sz="2400" b="1" dirty="0">
                <a:latin typeface="Times New Roman" panose="02020603050405020304" pitchFamily="18" charset="0"/>
              </a:rPr>
              <a:t>    	at the bleeding site on the neck</a:t>
            </a:r>
          </a:p>
          <a:p>
            <a:r>
              <a:rPr lang="en-US" sz="2400" b="1" dirty="0">
                <a:latin typeface="Times New Roman" panose="02020603050405020304" pitchFamily="18" charset="0"/>
              </a:rPr>
              <a:t> </a:t>
            </a:r>
          </a:p>
          <a:p>
            <a:pPr algn="l"/>
            <a:r>
              <a:rPr lang="en-US" sz="2400" b="1" dirty="0">
                <a:latin typeface="Times New Roman" panose="02020603050405020304" pitchFamily="18" charset="0"/>
              </a:rPr>
              <a:t>This casualty has massive hemorrhage from a neck wound. Tourniquets are obviously not usable, so sustained direct pressure with Combat Gauze is the best hemostatic option available. Also - opioid medications such as OTFC should not be used in casualties in or at risk for shock, which this casualty definitely is.</a:t>
            </a:r>
          </a:p>
          <a:p>
            <a:endParaRPr lang="en-US" dirty="0">
              <a:latin typeface="Times New Roman" panose="02020603050405020304" pitchFamily="18"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3</a:t>
            </a:r>
          </a:p>
        </p:txBody>
      </p:sp>
      <p:sp>
        <p:nvSpPr>
          <p:cNvPr id="5" name="TextBox 4"/>
          <p:cNvSpPr txBox="1"/>
          <p:nvPr/>
        </p:nvSpPr>
        <p:spPr>
          <a:xfrm>
            <a:off x="0" y="2070318"/>
            <a:ext cx="8635826" cy="1815882"/>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p>
          <a:p>
            <a:endParaRPr lang="en-US" sz="2800" dirty="0">
              <a:latin typeface="Times New Roman" panose="02020603050405020304" pitchFamily="18" charset="0"/>
            </a:endParaRPr>
          </a:p>
        </p:txBody>
      </p:sp>
      <p:sp>
        <p:nvSpPr>
          <p:cNvPr id="6" name="TextBox 5"/>
          <p:cNvSpPr txBox="1"/>
          <p:nvPr/>
        </p:nvSpPr>
        <p:spPr>
          <a:xfrm>
            <a:off x="152400" y="3749457"/>
            <a:ext cx="7950026" cy="3108543"/>
          </a:xfrm>
          <a:prstGeom prst="rect">
            <a:avLst/>
          </a:prstGeom>
          <a:noFill/>
        </p:spPr>
        <p:txBody>
          <a:bodyPr wrap="square" rtlCol="0">
            <a:spAutoFit/>
          </a:bodyPr>
          <a:lstStyle/>
          <a:p>
            <a:pPr algn="l"/>
            <a:r>
              <a:rPr lang="en-US" sz="2800" b="1" dirty="0">
                <a:latin typeface="Times New Roman" panose="02020603050405020304" pitchFamily="18" charset="0"/>
              </a:rPr>
              <a:t>1. Administer IM morphine 8 mg</a:t>
            </a:r>
          </a:p>
          <a:p>
            <a:pPr algn="l"/>
            <a:r>
              <a:rPr lang="en-US" sz="2800" b="1" dirty="0">
                <a:latin typeface="Times New Roman" panose="02020603050405020304" pitchFamily="18" charset="0"/>
              </a:rPr>
              <a:t>2. Administer OTFC 800 ug </a:t>
            </a:r>
          </a:p>
          <a:p>
            <a:pPr marL="393700" indent="-393700" algn="l"/>
            <a:r>
              <a:rPr lang="en-US" sz="2800" b="1" dirty="0">
                <a:latin typeface="Times New Roman" panose="02020603050405020304" pitchFamily="18" charset="0"/>
              </a:rPr>
              <a:t>3. Give the casualty meloxicam and acetaminophen from the Combat Wound Medication Pack</a:t>
            </a:r>
          </a:p>
          <a:p>
            <a:pPr algn="l"/>
            <a:r>
              <a:rPr lang="en-US" sz="2800" b="1" dirty="0">
                <a:latin typeface="Times New Roman" panose="02020603050405020304" pitchFamily="18" charset="0"/>
              </a:rPr>
              <a:t>4. Withhold pain meds because of the risk of</a:t>
            </a:r>
          </a:p>
          <a:p>
            <a:pPr algn="l"/>
            <a:r>
              <a:rPr lang="en-US" sz="2800" b="1" dirty="0">
                <a:latin typeface="Times New Roman" panose="02020603050405020304" pitchFamily="18" charset="0"/>
              </a:rPr>
              <a:t>     shock</a:t>
            </a:r>
          </a:p>
          <a:p>
            <a:pPr algn="l"/>
            <a:endParaRPr lang="en-US" sz="2800" b="1" dirty="0">
              <a:latin typeface="Times New Roman" panose="02020603050405020304" pitchFamily="18"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3</a:t>
            </a:r>
          </a:p>
        </p:txBody>
      </p:sp>
      <p:sp>
        <p:nvSpPr>
          <p:cNvPr id="5" name="TextBox 4"/>
          <p:cNvSpPr txBox="1"/>
          <p:nvPr/>
        </p:nvSpPr>
        <p:spPr>
          <a:xfrm>
            <a:off x="2030812" y="22199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950726"/>
            <a:ext cx="8839200" cy="3754874"/>
          </a:xfrm>
          <a:prstGeom prst="rect">
            <a:avLst/>
          </a:prstGeom>
          <a:solidFill>
            <a:srgbClr val="00B0F0">
              <a:alpha val="39000"/>
            </a:srgbClr>
          </a:solidFill>
          <a:ln w="25400">
            <a:solidFill>
              <a:schemeClr val="tx1"/>
            </a:solidFill>
          </a:ln>
        </p:spPr>
        <p:txBody>
          <a:bodyPr wrap="square" rtlCol="0">
            <a:spAutoFit/>
          </a:bodyPr>
          <a:lstStyle/>
          <a:p>
            <a:r>
              <a:rPr lang="en-US" sz="2800" b="1" dirty="0">
                <a:latin typeface="Times New Roman" panose="02020603050405020304" pitchFamily="18" charset="0"/>
              </a:rPr>
              <a:t>2. Administer OTFC 800 ug </a:t>
            </a:r>
          </a:p>
          <a:p>
            <a:r>
              <a:rPr lang="en-US" sz="2800" b="1" dirty="0">
                <a:latin typeface="Times New Roman" panose="02020603050405020304" pitchFamily="18" charset="0"/>
              </a:rPr>
              <a:t> </a:t>
            </a:r>
          </a:p>
          <a:p>
            <a:pPr algn="l"/>
            <a:r>
              <a:rPr lang="en-US" sz="2600" b="1" dirty="0">
                <a:latin typeface="Times New Roman" panose="02020603050405020304" pitchFamily="18" charset="0"/>
              </a:rPr>
              <a:t>This casualty needs analgesia. OTFC is as effective as IV morphine and its onset of action is very rapid. IM morphine is slower acting and a less desirable choice. Meloxicam and acetaminophen are less potent than OTFC. There is no need to withhold opioid analgesia from this casualty since he is not in shock and his bleeding is controlled with a tourniquet – he should get an 800 ug OTFC lozenge.</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7"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4</a:t>
            </a:r>
          </a:p>
        </p:txBody>
      </p:sp>
      <p:sp>
        <p:nvSpPr>
          <p:cNvPr id="5" name="TextBox 4"/>
          <p:cNvSpPr txBox="1"/>
          <p:nvPr/>
        </p:nvSpPr>
        <p:spPr>
          <a:xfrm>
            <a:off x="152400" y="2628543"/>
            <a:ext cx="8568315" cy="2400657"/>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sustains multiple casualties from</a:t>
            </a:r>
          </a:p>
          <a:p>
            <a:pPr algn="l"/>
            <a:r>
              <a:rPr lang="en-US" sz="2800" b="1" dirty="0">
                <a:latin typeface="Times New Roman" panose="02020603050405020304" pitchFamily="18" charset="0"/>
              </a:rPr>
              <a:t>      an engagement with hostile forces</a:t>
            </a:r>
          </a:p>
          <a:p>
            <a:pPr algn="l">
              <a:buFont typeface="Arial" pitchFamily="34" charset="0"/>
              <a:buChar char="•"/>
            </a:pPr>
            <a:r>
              <a:rPr lang="en-US" sz="2800" b="1" dirty="0">
                <a:latin typeface="Times New Roman" panose="02020603050405020304" pitchFamily="18" charset="0"/>
              </a:rPr>
              <a:t> There is no effective incoming fire at the </a:t>
            </a:r>
          </a:p>
          <a:p>
            <a:pPr algn="l"/>
            <a:r>
              <a:rPr lang="en-US" sz="2800" b="1" dirty="0">
                <a:latin typeface="Times New Roman" panose="02020603050405020304" pitchFamily="18" charset="0"/>
              </a:rPr>
              <a:t>      moment </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4</a:t>
            </a:r>
          </a:p>
        </p:txBody>
      </p:sp>
      <p:sp>
        <p:nvSpPr>
          <p:cNvPr id="5" name="TextBox 4"/>
          <p:cNvSpPr txBox="1"/>
          <p:nvPr/>
        </p:nvSpPr>
        <p:spPr>
          <a:xfrm>
            <a:off x="152400" y="1977509"/>
            <a:ext cx="7847020" cy="5109091"/>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400" b="1" dirty="0">
                <a:latin typeface="Times New Roman" panose="02020603050405020304" pitchFamily="18" charset="0"/>
              </a:rPr>
              <a:t> Your casualty has a gunshot wound to the right knee</a:t>
            </a:r>
          </a:p>
          <a:p>
            <a:pPr algn="l">
              <a:buFont typeface="Arial" pitchFamily="34" charset="0"/>
              <a:buChar char="•"/>
            </a:pPr>
            <a:r>
              <a:rPr lang="en-US" sz="2400" b="1" dirty="0">
                <a:latin typeface="Times New Roman" panose="02020603050405020304" pitchFamily="18" charset="0"/>
              </a:rPr>
              <a:t> Heavy bleeding from the wound was controlled quickly</a:t>
            </a:r>
          </a:p>
          <a:p>
            <a:pPr algn="l"/>
            <a:r>
              <a:rPr lang="en-US" sz="2400" b="1" dirty="0">
                <a:latin typeface="Times New Roman" panose="02020603050405020304" pitchFamily="18" charset="0"/>
              </a:rPr>
              <a:t>   with a tourniquet</a:t>
            </a:r>
          </a:p>
          <a:p>
            <a:pPr algn="l">
              <a:buFont typeface="Arial" pitchFamily="34" charset="0"/>
              <a:buChar char="•"/>
            </a:pPr>
            <a:r>
              <a:rPr lang="en-US" sz="2400" b="1" dirty="0">
                <a:latin typeface="Times New Roman" panose="02020603050405020304" pitchFamily="18" charset="0"/>
              </a:rPr>
              <a:t> There are no other injuries</a:t>
            </a:r>
          </a:p>
          <a:p>
            <a:pPr algn="l">
              <a:buFont typeface="Arial" pitchFamily="34" charset="0"/>
              <a:buChar char="•"/>
            </a:pPr>
            <a:r>
              <a:rPr lang="en-US" sz="2400" b="1" dirty="0">
                <a:latin typeface="Times New Roman" panose="02020603050405020304" pitchFamily="18" charset="0"/>
              </a:rPr>
              <a:t> The casualty has a strong radial pulse</a:t>
            </a:r>
          </a:p>
          <a:p>
            <a:pPr algn="l">
              <a:buFont typeface="Arial" pitchFamily="34" charset="0"/>
              <a:buChar char="•"/>
            </a:pPr>
            <a:r>
              <a:rPr lang="en-US" sz="2400" b="1" dirty="0">
                <a:latin typeface="Times New Roman" panose="02020603050405020304" pitchFamily="18" charset="0"/>
              </a:rPr>
              <a:t> Casualty given 800 ug of OTFC for pain and the </a:t>
            </a:r>
          </a:p>
          <a:p>
            <a:pPr algn="l"/>
            <a:r>
              <a:rPr lang="en-US" sz="2400" b="1" dirty="0">
                <a:latin typeface="Times New Roman" panose="02020603050405020304" pitchFamily="18" charset="0"/>
              </a:rPr>
              <a:t>   antibiotic ertapenem</a:t>
            </a:r>
          </a:p>
          <a:p>
            <a:pPr algn="l">
              <a:buFont typeface="Arial" pitchFamily="34" charset="0"/>
              <a:buChar char="•"/>
            </a:pPr>
            <a:r>
              <a:rPr lang="en-US" sz="2400" b="1" dirty="0">
                <a:latin typeface="Times New Roman" panose="02020603050405020304" pitchFamily="18" charset="0"/>
              </a:rPr>
              <a:t> 5 minutes later - the casualty suddenly has labored</a:t>
            </a:r>
          </a:p>
          <a:p>
            <a:pPr algn="l"/>
            <a:r>
              <a:rPr lang="en-US" sz="2400" b="1" dirty="0">
                <a:latin typeface="Times New Roman" panose="02020603050405020304" pitchFamily="18" charset="0"/>
              </a:rPr>
              <a:t>   breathing and is confused</a:t>
            </a:r>
          </a:p>
          <a:p>
            <a:pPr algn="l">
              <a:buFont typeface="Arial" pitchFamily="34" charset="0"/>
              <a:buChar char="•"/>
            </a:pPr>
            <a:r>
              <a:rPr lang="en-US" sz="2400" b="1" dirty="0">
                <a:latin typeface="Times New Roman" panose="02020603050405020304" pitchFamily="18" charset="0"/>
              </a:rPr>
              <a:t> Re-exam confirms no chest or abdominal wounds</a:t>
            </a:r>
          </a:p>
          <a:p>
            <a:pPr algn="l">
              <a:buFont typeface="Arial" pitchFamily="34" charset="0"/>
              <a:buChar char="•"/>
            </a:pPr>
            <a:r>
              <a:rPr lang="en-US" sz="2400" b="1" dirty="0">
                <a:latin typeface="Times New Roman" panose="02020603050405020304" pitchFamily="18" charset="0"/>
              </a:rPr>
              <a:t> Breath sounds reveal bilateral wheezing</a:t>
            </a:r>
          </a:p>
          <a:p>
            <a:pPr algn="l">
              <a:buFont typeface="Arial" pitchFamily="34" charset="0"/>
              <a:buChar char="•"/>
            </a:pPr>
            <a:endParaRPr lang="en-US" sz="2400" b="1" dirty="0">
              <a:latin typeface="Times New Roman" panose="02020603050405020304" pitchFamily="18"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4</a:t>
            </a:r>
          </a:p>
        </p:txBody>
      </p:sp>
      <p:sp>
        <p:nvSpPr>
          <p:cNvPr id="5" name="TextBox 4"/>
          <p:cNvSpPr txBox="1"/>
          <p:nvPr/>
        </p:nvSpPr>
        <p:spPr>
          <a:xfrm>
            <a:off x="1143000" y="2632770"/>
            <a:ext cx="7037504"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 but confused</a:t>
            </a:r>
          </a:p>
          <a:p>
            <a:pPr algn="l">
              <a:buFont typeface="Arial" pitchFamily="34" charset="0"/>
              <a:buChar char="•"/>
            </a:pPr>
            <a:r>
              <a:rPr lang="en-US" sz="2800" b="1" dirty="0">
                <a:latin typeface="Times New Roman" panose="02020603050405020304" pitchFamily="18" charset="0"/>
              </a:rPr>
              <a:t> Airway		    Raspy breathing</a:t>
            </a:r>
          </a:p>
          <a:p>
            <a:pPr algn="l">
              <a:buFont typeface="Arial" pitchFamily="34" charset="0"/>
              <a:buChar char="•"/>
            </a:pPr>
            <a:r>
              <a:rPr lang="en-US" sz="2800" b="1" dirty="0">
                <a:latin typeface="Times New Roman" panose="02020603050405020304" pitchFamily="18" charset="0"/>
              </a:rPr>
              <a:t> Breathing	    	    RR 26 - Noisy and rapid</a:t>
            </a:r>
          </a:p>
          <a:p>
            <a:pPr algn="l">
              <a:buFont typeface="Arial" pitchFamily="34" charset="0"/>
              <a:buChar char="•"/>
            </a:pPr>
            <a:r>
              <a:rPr lang="en-US" sz="2800" b="1" dirty="0">
                <a:latin typeface="Times New Roman" panose="02020603050405020304" pitchFamily="18" charset="0"/>
              </a:rPr>
              <a:t> Radial Pulse 	    Rapid and weak</a:t>
            </a:r>
          </a:p>
          <a:p>
            <a:pPr algn="l">
              <a:buFont typeface="Arial" pitchFamily="34" charset="0"/>
              <a:buChar char="•"/>
            </a:pPr>
            <a:r>
              <a:rPr lang="en-US" sz="2800" b="1" dirty="0">
                <a:latin typeface="Times New Roman" panose="02020603050405020304" pitchFamily="18" charset="0"/>
              </a:rPr>
              <a:t> O2 Saturation	    82%</a:t>
            </a:r>
          </a:p>
          <a:p>
            <a:pPr algn="l">
              <a:buFont typeface="Arial" pitchFamily="34" charset="0"/>
              <a:buChar char="•"/>
            </a:pPr>
            <a:endParaRPr lang="en-US" sz="2800" b="1" dirty="0">
              <a:latin typeface="Times New Roman" panose="02020603050405020304" pitchFamily="18" charset="0"/>
            </a:endParaRP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4</a:t>
            </a:r>
          </a:p>
        </p:txBody>
      </p:sp>
      <p:sp>
        <p:nvSpPr>
          <p:cNvPr id="5" name="TextBox 4"/>
          <p:cNvSpPr txBox="1"/>
          <p:nvPr/>
        </p:nvSpPr>
        <p:spPr>
          <a:xfrm>
            <a:off x="-152400" y="2514600"/>
            <a:ext cx="8635826" cy="1815882"/>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p>
          <a:p>
            <a:endParaRPr lang="en-US" sz="2800" dirty="0">
              <a:latin typeface="Times New Roman" panose="02020603050405020304" pitchFamily="18" charset="0"/>
            </a:endParaRPr>
          </a:p>
        </p:txBody>
      </p:sp>
      <p:sp>
        <p:nvSpPr>
          <p:cNvPr id="6" name="TextBox 5"/>
          <p:cNvSpPr txBox="1"/>
          <p:nvPr/>
        </p:nvSpPr>
        <p:spPr>
          <a:xfrm>
            <a:off x="152400" y="4382631"/>
            <a:ext cx="8763000" cy="2246769"/>
          </a:xfrm>
          <a:prstGeom prst="rect">
            <a:avLst/>
          </a:prstGeom>
          <a:noFill/>
        </p:spPr>
        <p:txBody>
          <a:bodyPr wrap="square" rtlCol="0">
            <a:spAutoFit/>
          </a:bodyPr>
          <a:lstStyle/>
          <a:p>
            <a:pPr algn="l"/>
            <a:r>
              <a:rPr lang="en-US" sz="2800" b="1" dirty="0">
                <a:latin typeface="Times New Roman" panose="02020603050405020304" pitchFamily="18" charset="0"/>
              </a:rPr>
              <a:t>1. Perform a bilateral needle chest decompression</a:t>
            </a:r>
          </a:p>
          <a:p>
            <a:pPr algn="l"/>
            <a:r>
              <a:rPr lang="en-US" sz="2800" b="1" dirty="0">
                <a:latin typeface="Times New Roman" panose="02020603050405020304" pitchFamily="18" charset="0"/>
              </a:rPr>
              <a:t>2. Administer 0.5 mg epinephrine by autoinjector</a:t>
            </a:r>
          </a:p>
          <a:p>
            <a:pPr algn="l"/>
            <a:r>
              <a:rPr lang="en-US" sz="2800" b="1" dirty="0">
                <a:latin typeface="Times New Roman" panose="02020603050405020304" pitchFamily="18" charset="0"/>
              </a:rPr>
              <a:t>3. Insert a supraglottic airway</a:t>
            </a:r>
          </a:p>
          <a:p>
            <a:pPr algn="l"/>
            <a:r>
              <a:rPr lang="en-US" sz="2800" b="1" dirty="0">
                <a:latin typeface="Times New Roman" panose="02020603050405020304" pitchFamily="18" charset="0"/>
              </a:rPr>
              <a:t>4. Start an IV</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4</a:t>
            </a:r>
          </a:p>
        </p:txBody>
      </p:sp>
      <p:sp>
        <p:nvSpPr>
          <p:cNvPr id="5" name="TextBox 4"/>
          <p:cNvSpPr txBox="1"/>
          <p:nvPr/>
        </p:nvSpPr>
        <p:spPr>
          <a:xfrm>
            <a:off x="1954612" y="22961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089970"/>
            <a:ext cx="8839200" cy="3539430"/>
          </a:xfrm>
          <a:prstGeom prst="rect">
            <a:avLst/>
          </a:prstGeom>
          <a:solidFill>
            <a:srgbClr val="00B0F0">
              <a:alpha val="39000"/>
            </a:srgbClr>
          </a:solidFill>
          <a:ln w="25400">
            <a:solidFill>
              <a:schemeClr val="tx1"/>
            </a:solidFill>
          </a:ln>
        </p:spPr>
        <p:txBody>
          <a:bodyPr wrap="square" rtlCol="0">
            <a:spAutoFit/>
          </a:bodyPr>
          <a:lstStyle/>
          <a:p>
            <a:r>
              <a:rPr lang="en-US" sz="2800" b="1" dirty="0">
                <a:latin typeface="Times New Roman" panose="02020603050405020304" pitchFamily="18" charset="0"/>
              </a:rPr>
              <a:t>2. Administer 0.5 mg epinephrine by autoinjector</a:t>
            </a:r>
          </a:p>
          <a:p>
            <a:r>
              <a:rPr lang="en-US" sz="2800" b="1" dirty="0">
                <a:latin typeface="Times New Roman" panose="02020603050405020304" pitchFamily="18" charset="0"/>
              </a:rPr>
              <a:t> </a:t>
            </a:r>
          </a:p>
          <a:p>
            <a:pPr algn="l"/>
            <a:r>
              <a:rPr lang="en-US" sz="2800" b="1" dirty="0">
                <a:latin typeface="Times New Roman" panose="02020603050405020304" pitchFamily="18" charset="0"/>
              </a:rPr>
              <a:t>Anaphylactic reactions to ertapenem are rare but they do occur. The presence of labored breathing and a weak pulse shortly after administering this medication require that this diagnosis be considered and appropriate treatment rendered. There is no chest trauma and other obvious cause for these severe signs in this casualty.</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7"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5</a:t>
            </a:r>
          </a:p>
        </p:txBody>
      </p:sp>
      <p:sp>
        <p:nvSpPr>
          <p:cNvPr id="5" name="TextBox 4"/>
          <p:cNvSpPr txBox="1"/>
          <p:nvPr/>
        </p:nvSpPr>
        <p:spPr>
          <a:xfrm>
            <a:off x="152400" y="2514600"/>
            <a:ext cx="8568315" cy="3262432"/>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hand grenade detonates in a building</a:t>
            </a:r>
          </a:p>
          <a:p>
            <a:pPr algn="l">
              <a:buFont typeface="Arial" pitchFamily="34" charset="0"/>
              <a:buChar char="•"/>
            </a:pPr>
            <a:r>
              <a:rPr lang="en-US" sz="2800" b="1" dirty="0">
                <a:latin typeface="Times New Roman" panose="02020603050405020304" pitchFamily="18" charset="0"/>
              </a:rPr>
              <a:t> One unit member has moderate pain and vision</a:t>
            </a:r>
          </a:p>
          <a:p>
            <a:pPr algn="l"/>
            <a:r>
              <a:rPr lang="en-US" sz="2800" b="1" dirty="0">
                <a:latin typeface="Times New Roman" panose="02020603050405020304" pitchFamily="18" charset="0"/>
              </a:rPr>
              <a:t>   loss in his right eye after the explosion</a:t>
            </a:r>
          </a:p>
          <a:p>
            <a:pPr algn="l">
              <a:buFont typeface="Arial" pitchFamily="34" charset="0"/>
              <a:buChar char="•"/>
            </a:pPr>
            <a:r>
              <a:rPr lang="en-US" sz="2800" b="1" dirty="0">
                <a:latin typeface="Times New Roman" panose="02020603050405020304" pitchFamily="18" charset="0"/>
              </a:rPr>
              <a:t> He was not wearing eye protection</a:t>
            </a:r>
          </a:p>
          <a:p>
            <a:pPr algn="l">
              <a:buFont typeface="Arial" pitchFamily="34" charset="0"/>
              <a:buChar char="•"/>
            </a:pPr>
            <a:r>
              <a:rPr lang="en-US" sz="2800" b="1" dirty="0">
                <a:latin typeface="Times New Roman" panose="02020603050405020304" pitchFamily="18" charset="0"/>
              </a:rPr>
              <a:t>There is no effective incoming fire at the</a:t>
            </a:r>
          </a:p>
          <a:p>
            <a:pPr algn="l"/>
            <a:r>
              <a:rPr lang="en-US" sz="2800" b="1" dirty="0">
                <a:latin typeface="Times New Roman" panose="02020603050405020304" pitchFamily="18" charset="0"/>
              </a:rPr>
              <a:t>  moment</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Additional Case Study 5</a:t>
            </a:r>
          </a:p>
        </p:txBody>
      </p:sp>
      <p:sp>
        <p:nvSpPr>
          <p:cNvPr id="5" name="TextBox 4"/>
          <p:cNvSpPr txBox="1"/>
          <p:nvPr/>
        </p:nvSpPr>
        <p:spPr>
          <a:xfrm>
            <a:off x="152400" y="2057400"/>
            <a:ext cx="7249933" cy="4862870"/>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t>
            </a:r>
            <a:r>
              <a:rPr lang="en-US" sz="2400" b="1" dirty="0">
                <a:latin typeface="Times New Roman" panose="02020603050405020304" pitchFamily="18" charset="0"/>
              </a:rPr>
              <a:t>The casualty is alert but in significant pain from his </a:t>
            </a:r>
          </a:p>
          <a:p>
            <a:pPr algn="l"/>
            <a:r>
              <a:rPr lang="en-US" sz="2400" b="1" dirty="0">
                <a:latin typeface="Times New Roman" panose="02020603050405020304" pitchFamily="18" charset="0"/>
              </a:rPr>
              <a:t>    eye injury</a:t>
            </a:r>
          </a:p>
          <a:p>
            <a:pPr algn="l">
              <a:buFont typeface="Arial" pitchFamily="34" charset="0"/>
              <a:buChar char="•"/>
            </a:pPr>
            <a:r>
              <a:rPr lang="en-US" sz="2400" b="1" dirty="0">
                <a:latin typeface="Times New Roman" panose="02020603050405020304" pitchFamily="18" charset="0"/>
              </a:rPr>
              <a:t> There is mild pain from several scattered fragment </a:t>
            </a:r>
          </a:p>
          <a:p>
            <a:pPr algn="l"/>
            <a:r>
              <a:rPr lang="en-US" sz="2400" b="1" dirty="0">
                <a:latin typeface="Times New Roman" panose="02020603050405020304" pitchFamily="18" charset="0"/>
              </a:rPr>
              <a:t>    injuries on his extremities and abdomen, but no</a:t>
            </a:r>
          </a:p>
          <a:p>
            <a:pPr algn="l"/>
            <a:r>
              <a:rPr lang="en-US" sz="2400" b="1" dirty="0">
                <a:latin typeface="Times New Roman" panose="02020603050405020304" pitchFamily="18" charset="0"/>
              </a:rPr>
              <a:t>    significant external bleeding is identified</a:t>
            </a:r>
          </a:p>
          <a:p>
            <a:pPr algn="l">
              <a:buFont typeface="Arial" pitchFamily="34" charset="0"/>
              <a:buChar char="•"/>
            </a:pPr>
            <a:r>
              <a:rPr lang="en-US" sz="2400" b="1" dirty="0">
                <a:latin typeface="Times New Roman" panose="02020603050405020304" pitchFamily="18" charset="0"/>
              </a:rPr>
              <a:t> His right eye is red and tearing</a:t>
            </a:r>
          </a:p>
          <a:p>
            <a:pPr algn="l">
              <a:buFont typeface="Arial" pitchFamily="34" charset="0"/>
              <a:buChar char="•"/>
            </a:pPr>
            <a:r>
              <a:rPr lang="en-US" sz="2400" b="1" dirty="0">
                <a:latin typeface="Times New Roman" panose="02020603050405020304" pitchFamily="18" charset="0"/>
              </a:rPr>
              <a:t> The cornea appears to be injured</a:t>
            </a:r>
          </a:p>
          <a:p>
            <a:pPr algn="l">
              <a:buFont typeface="Arial" pitchFamily="34" charset="0"/>
              <a:buChar char="•"/>
            </a:pPr>
            <a:r>
              <a:rPr lang="en-US" sz="2400" b="1" dirty="0">
                <a:latin typeface="Times New Roman" panose="02020603050405020304" pitchFamily="18" charset="0"/>
              </a:rPr>
              <a:t> His right upper eyelid is lacerated</a:t>
            </a:r>
          </a:p>
          <a:p>
            <a:pPr algn="l">
              <a:buFont typeface="Arial" pitchFamily="34" charset="0"/>
              <a:buChar char="•"/>
            </a:pPr>
            <a:r>
              <a:rPr lang="en-US" sz="2400" b="1" dirty="0">
                <a:latin typeface="Times New Roman" panose="02020603050405020304" pitchFamily="18" charset="0"/>
              </a:rPr>
              <a:t> On vision testing, he is unable to count fingers with </a:t>
            </a:r>
          </a:p>
          <a:p>
            <a:pPr algn="l"/>
            <a:r>
              <a:rPr lang="en-US" sz="2400" b="1" dirty="0">
                <a:latin typeface="Times New Roman" panose="02020603050405020304" pitchFamily="18" charset="0"/>
              </a:rPr>
              <a:t>   that eye but can see hand motion</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Additional Case Study 5</a:t>
            </a:r>
          </a:p>
        </p:txBody>
      </p:sp>
      <p:sp>
        <p:nvSpPr>
          <p:cNvPr id="5" name="TextBox 4"/>
          <p:cNvSpPr txBox="1"/>
          <p:nvPr/>
        </p:nvSpPr>
        <p:spPr>
          <a:xfrm>
            <a:off x="1524000" y="2590800"/>
            <a:ext cx="6612644"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18 and unlabored</a:t>
            </a:r>
          </a:p>
          <a:p>
            <a:pPr algn="l">
              <a:buFont typeface="Arial" pitchFamily="34" charset="0"/>
              <a:buChar char="•"/>
            </a:pPr>
            <a:r>
              <a:rPr lang="en-US" sz="2800" b="1" dirty="0">
                <a:latin typeface="Times New Roman" panose="02020603050405020304" pitchFamily="18" charset="0"/>
              </a:rPr>
              <a:t> Radial Pulse 	    Strong</a:t>
            </a:r>
          </a:p>
          <a:p>
            <a:pPr algn="l">
              <a:buFont typeface="Arial" pitchFamily="34" charset="0"/>
              <a:buChar char="•"/>
            </a:pPr>
            <a:r>
              <a:rPr lang="en-US" sz="2800" b="1" dirty="0">
                <a:latin typeface="Times New Roman" panose="02020603050405020304" pitchFamily="18" charset="0"/>
              </a:rPr>
              <a:t> O2 Saturation	    98%</a:t>
            </a:r>
          </a:p>
          <a:p>
            <a:pPr algn="l">
              <a:buFont typeface="Arial" pitchFamily="34" charset="0"/>
              <a:buChar char="•"/>
            </a:pPr>
            <a:endParaRPr lang="en-US" sz="2800" b="1" dirty="0">
              <a:latin typeface="Times New Roman" panose="02020603050405020304" pitchFamily="18" charset="0"/>
            </a:endParaRP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4"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3</a:t>
            </a:r>
          </a:p>
        </p:txBody>
      </p:sp>
      <p:sp>
        <p:nvSpPr>
          <p:cNvPr id="5" name="TextBox 4"/>
          <p:cNvSpPr txBox="1"/>
          <p:nvPr/>
        </p:nvSpPr>
        <p:spPr>
          <a:xfrm>
            <a:off x="207407" y="2590800"/>
            <a:ext cx="7260193" cy="3262432"/>
          </a:xfrm>
          <a:prstGeom prst="rect">
            <a:avLst/>
          </a:prstGeom>
          <a:noFill/>
        </p:spPr>
        <p:txBody>
          <a:bodyPr wrap="non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is moving across an open area</a:t>
            </a:r>
          </a:p>
          <a:p>
            <a:pPr algn="l">
              <a:buFont typeface="Arial" pitchFamily="34" charset="0"/>
              <a:buChar char="•"/>
            </a:pPr>
            <a:r>
              <a:rPr lang="en-US" sz="2800" b="1" dirty="0">
                <a:latin typeface="Times New Roman" panose="02020603050405020304" pitchFamily="18" charset="0"/>
              </a:rPr>
              <a:t> It is night and there is zero visibility without </a:t>
            </a:r>
          </a:p>
          <a:p>
            <a:pPr algn="l"/>
            <a:r>
              <a:rPr lang="en-US" sz="2800" b="1" dirty="0">
                <a:latin typeface="Times New Roman" panose="02020603050405020304" pitchFamily="18" charset="0"/>
              </a:rPr>
              <a:t>   night vision devices</a:t>
            </a:r>
          </a:p>
          <a:p>
            <a:pPr algn="l">
              <a:buFont typeface="Arial" pitchFamily="34" charset="0"/>
              <a:buChar char="•"/>
            </a:pPr>
            <a:r>
              <a:rPr lang="en-US" sz="2800" b="1" dirty="0">
                <a:latin typeface="Times New Roman" panose="02020603050405020304" pitchFamily="18" charset="0"/>
              </a:rPr>
              <a:t> The casualty has a gunshot wound in his left </a:t>
            </a:r>
          </a:p>
          <a:p>
            <a:pPr algn="l"/>
            <a:r>
              <a:rPr lang="en-US" sz="2800" b="1" dirty="0">
                <a:latin typeface="Times New Roman" panose="02020603050405020304" pitchFamily="18" charset="0"/>
              </a:rPr>
              <a:t>   leg just above the knee</a:t>
            </a:r>
          </a:p>
          <a:p>
            <a:pPr algn="l">
              <a:buFont typeface="Arial" pitchFamily="34" charset="0"/>
              <a:buChar char="•"/>
            </a:pPr>
            <a:r>
              <a:rPr lang="en-US" sz="2800" b="1" dirty="0">
                <a:latin typeface="Times New Roman" panose="02020603050405020304" pitchFamily="18" charset="0"/>
              </a:rPr>
              <a:t> The unit is still taking effective incoming fire</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Additional Case Study 5</a:t>
            </a:r>
          </a:p>
        </p:txBody>
      </p:sp>
      <p:sp>
        <p:nvSpPr>
          <p:cNvPr id="5" name="TextBox 4"/>
          <p:cNvSpPr txBox="1"/>
          <p:nvPr/>
        </p:nvSpPr>
        <p:spPr>
          <a:xfrm>
            <a:off x="203374" y="2375118"/>
            <a:ext cx="8635826" cy="1815882"/>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p>
          <a:p>
            <a:endParaRPr lang="en-US" sz="2800" dirty="0">
              <a:latin typeface="Times New Roman" panose="02020603050405020304" pitchFamily="18" charset="0"/>
            </a:endParaRPr>
          </a:p>
        </p:txBody>
      </p:sp>
      <p:sp>
        <p:nvSpPr>
          <p:cNvPr id="6" name="TextBox 5"/>
          <p:cNvSpPr txBox="1"/>
          <p:nvPr/>
        </p:nvSpPr>
        <p:spPr>
          <a:xfrm>
            <a:off x="228600" y="3962400"/>
            <a:ext cx="8534400" cy="3108543"/>
          </a:xfrm>
          <a:prstGeom prst="rect">
            <a:avLst/>
          </a:prstGeom>
          <a:noFill/>
        </p:spPr>
        <p:txBody>
          <a:bodyPr wrap="square" rtlCol="0">
            <a:spAutoFit/>
          </a:bodyPr>
          <a:lstStyle/>
          <a:p>
            <a:pPr algn="l"/>
            <a:r>
              <a:rPr lang="en-US" sz="2800" b="1" dirty="0">
                <a:latin typeface="Times New Roman" panose="02020603050405020304" pitchFamily="18" charset="0"/>
              </a:rPr>
              <a:t>1. Cover the eye with a rigid eye shield</a:t>
            </a:r>
          </a:p>
          <a:p>
            <a:pPr algn="l"/>
            <a:r>
              <a:rPr lang="en-US" sz="2800" b="1" dirty="0">
                <a:latin typeface="Times New Roman" panose="02020603050405020304" pitchFamily="18" charset="0"/>
              </a:rPr>
              <a:t>2. Perform a detailed eye exam with the aid of a</a:t>
            </a:r>
          </a:p>
          <a:p>
            <a:pPr algn="l"/>
            <a:r>
              <a:rPr lang="en-US" sz="2800" b="1" dirty="0">
                <a:latin typeface="Times New Roman" panose="02020603050405020304" pitchFamily="18" charset="0"/>
              </a:rPr>
              <a:t>    tactical flashlight</a:t>
            </a:r>
          </a:p>
          <a:p>
            <a:pPr algn="l"/>
            <a:r>
              <a:rPr lang="en-US" sz="2800" b="1" dirty="0">
                <a:latin typeface="Times New Roman" panose="02020603050405020304" pitchFamily="18" charset="0"/>
              </a:rPr>
              <a:t>3. Apply a pressure patch to the injured eye </a:t>
            </a:r>
          </a:p>
          <a:p>
            <a:pPr algn="l"/>
            <a:r>
              <a:rPr lang="en-US" sz="2800" b="1" dirty="0">
                <a:latin typeface="Times New Roman" panose="02020603050405020304" pitchFamily="18" charset="0"/>
              </a:rPr>
              <a:t>4. Apply pressure patches to both eyes to</a:t>
            </a:r>
          </a:p>
          <a:p>
            <a:pPr algn="l"/>
            <a:r>
              <a:rPr lang="en-US" sz="2800" b="1" dirty="0">
                <a:latin typeface="Times New Roman" panose="02020603050405020304" pitchFamily="18" charset="0"/>
              </a:rPr>
              <a:t>    minimize eye movement</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Additional Case Study 5</a:t>
            </a:r>
          </a:p>
        </p:txBody>
      </p:sp>
      <p:sp>
        <p:nvSpPr>
          <p:cNvPr id="5" name="TextBox 4"/>
          <p:cNvSpPr txBox="1"/>
          <p:nvPr/>
        </p:nvSpPr>
        <p:spPr>
          <a:xfrm>
            <a:off x="1828800" y="22199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274635"/>
            <a:ext cx="8839200" cy="3354765"/>
          </a:xfrm>
          <a:prstGeom prst="rect">
            <a:avLst/>
          </a:prstGeom>
          <a:solidFill>
            <a:srgbClr val="00B0F0">
              <a:alpha val="40000"/>
            </a:srgbClr>
          </a:solidFill>
          <a:ln w="25400">
            <a:solidFill>
              <a:schemeClr val="tx1"/>
            </a:solidFill>
          </a:ln>
        </p:spPr>
        <p:txBody>
          <a:bodyPr wrap="square" rtlCol="0">
            <a:spAutoFit/>
          </a:bodyPr>
          <a:lstStyle/>
          <a:p>
            <a:r>
              <a:rPr lang="en-US" sz="2800" b="1" dirty="0">
                <a:latin typeface="Times New Roman" panose="02020603050405020304" pitchFamily="18" charset="0"/>
              </a:rPr>
              <a:t>1. Cover the eye with a rigid eye shield</a:t>
            </a:r>
          </a:p>
          <a:p>
            <a:r>
              <a:rPr lang="en-US" sz="2800" b="1" dirty="0">
                <a:latin typeface="Times New Roman" panose="02020603050405020304" pitchFamily="18" charset="0"/>
              </a:rPr>
              <a:t> </a:t>
            </a:r>
          </a:p>
          <a:p>
            <a:pPr algn="l"/>
            <a:r>
              <a:rPr lang="en-US" sz="2600" b="1" dirty="0">
                <a:latin typeface="Times New Roman" panose="02020603050405020304" pitchFamily="18" charset="0"/>
              </a:rPr>
              <a:t>The injured eye should be immediately covered with a rigid eye shield to protect it from further injury or from accidental pressure being applied that might cause the ocular contents to extrude from the corneal laceration. DO NOT attempt to manipulate the eye to perform a more thorough exam. DO NOT apply a pressure patch to the injured eye.</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7"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Additional Case Study 6</a:t>
            </a:r>
          </a:p>
        </p:txBody>
      </p:sp>
      <p:sp>
        <p:nvSpPr>
          <p:cNvPr id="5" name="TextBox 4"/>
          <p:cNvSpPr txBox="1"/>
          <p:nvPr/>
        </p:nvSpPr>
        <p:spPr>
          <a:xfrm>
            <a:off x="118485" y="2528768"/>
            <a:ext cx="8568315" cy="3262432"/>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sustains multiple casualties from a</a:t>
            </a:r>
          </a:p>
          <a:p>
            <a:pPr algn="l"/>
            <a:r>
              <a:rPr lang="en-US" sz="2800" b="1" dirty="0">
                <a:latin typeface="Times New Roman" panose="02020603050405020304" pitchFamily="18" charset="0"/>
              </a:rPr>
              <a:t>   small arms engagement</a:t>
            </a:r>
          </a:p>
          <a:p>
            <a:pPr algn="l">
              <a:buFont typeface="Arial" pitchFamily="34" charset="0"/>
              <a:buChar char="•"/>
            </a:pPr>
            <a:r>
              <a:rPr lang="en-US" sz="2800" b="1" dirty="0">
                <a:latin typeface="Times New Roman" panose="02020603050405020304" pitchFamily="18" charset="0"/>
              </a:rPr>
              <a:t> Your casualty has a gunshot wound to the right </a:t>
            </a:r>
          </a:p>
          <a:p>
            <a:pPr algn="l"/>
            <a:r>
              <a:rPr lang="en-US" sz="2800" b="1" dirty="0">
                <a:latin typeface="Times New Roman" panose="02020603050405020304" pitchFamily="18" charset="0"/>
              </a:rPr>
              <a:t>   knee</a:t>
            </a:r>
          </a:p>
          <a:p>
            <a:pPr algn="l">
              <a:buFont typeface="Arial" pitchFamily="34" charset="0"/>
              <a:buChar char="•"/>
            </a:pPr>
            <a:r>
              <a:rPr lang="en-US" sz="2800" b="1" dirty="0">
                <a:latin typeface="Times New Roman" panose="02020603050405020304" pitchFamily="18" charset="0"/>
              </a:rPr>
              <a:t> There are no other injuries</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Additional Case Study 6</a:t>
            </a:r>
          </a:p>
        </p:txBody>
      </p:sp>
      <p:sp>
        <p:nvSpPr>
          <p:cNvPr id="5" name="TextBox 4"/>
          <p:cNvSpPr txBox="1"/>
          <p:nvPr/>
        </p:nvSpPr>
        <p:spPr>
          <a:xfrm>
            <a:off x="152400" y="1839754"/>
            <a:ext cx="8062079" cy="5170646"/>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400" b="1" dirty="0">
                <a:latin typeface="Times New Roman" panose="02020603050405020304" pitchFamily="18" charset="0"/>
              </a:rPr>
              <a:t> You are now on board a helicopter in the TACEVAC phase</a:t>
            </a:r>
          </a:p>
          <a:p>
            <a:pPr algn="l"/>
            <a:r>
              <a:rPr lang="en-US" sz="2400" b="1" dirty="0">
                <a:latin typeface="Times New Roman" panose="02020603050405020304" pitchFamily="18" charset="0"/>
              </a:rPr>
              <a:t>   of care</a:t>
            </a:r>
          </a:p>
          <a:p>
            <a:pPr algn="l">
              <a:buFont typeface="Arial" pitchFamily="34" charset="0"/>
              <a:buChar char="•"/>
            </a:pPr>
            <a:r>
              <a:rPr lang="en-US" sz="2400" b="1" dirty="0">
                <a:latin typeface="Times New Roman" panose="02020603050405020304" pitchFamily="18" charset="0"/>
              </a:rPr>
              <a:t> Severe pain during Tactical Field Care was treated with </a:t>
            </a:r>
          </a:p>
          <a:p>
            <a:pPr algn="l"/>
            <a:r>
              <a:rPr lang="en-US" sz="2400" b="1" dirty="0">
                <a:latin typeface="Times New Roman" panose="02020603050405020304" pitchFamily="18" charset="0"/>
              </a:rPr>
              <a:t>   IM morphine x 3</a:t>
            </a:r>
          </a:p>
          <a:p>
            <a:pPr algn="l">
              <a:buFont typeface="Arial" pitchFamily="34" charset="0"/>
              <a:buChar char="•"/>
            </a:pPr>
            <a:r>
              <a:rPr lang="en-US" sz="2400" b="1" dirty="0">
                <a:latin typeface="Times New Roman" panose="02020603050405020304" pitchFamily="18" charset="0"/>
              </a:rPr>
              <a:t> Bleeding from the wound was controlled quickly with </a:t>
            </a:r>
          </a:p>
          <a:p>
            <a:pPr algn="l"/>
            <a:r>
              <a:rPr lang="en-US" sz="2400" b="1" dirty="0">
                <a:latin typeface="Times New Roman" panose="02020603050405020304" pitchFamily="18" charset="0"/>
              </a:rPr>
              <a:t>   a tourniquet </a:t>
            </a:r>
          </a:p>
          <a:p>
            <a:pPr algn="l">
              <a:buFont typeface="Arial" pitchFamily="34" charset="0"/>
              <a:buChar char="•"/>
            </a:pPr>
            <a:r>
              <a:rPr lang="en-US" sz="2400" b="1" dirty="0">
                <a:latin typeface="Times New Roman" panose="02020603050405020304" pitchFamily="18" charset="0"/>
              </a:rPr>
              <a:t> The casualty continues to complain of pain</a:t>
            </a:r>
          </a:p>
          <a:p>
            <a:pPr algn="l">
              <a:buFont typeface="Arial" pitchFamily="34" charset="0"/>
              <a:buChar char="•"/>
            </a:pPr>
            <a:r>
              <a:rPr lang="en-US" sz="2400" b="1" dirty="0">
                <a:latin typeface="Times New Roman" panose="02020603050405020304" pitchFamily="18" charset="0"/>
              </a:rPr>
              <a:t> You give the casualty 5 more mg of IV morphine x 2 </a:t>
            </a:r>
          </a:p>
          <a:p>
            <a:pPr algn="l"/>
            <a:r>
              <a:rPr lang="en-US" sz="2400" b="1" dirty="0">
                <a:latin typeface="Times New Roman" panose="02020603050405020304" pitchFamily="18" charset="0"/>
              </a:rPr>
              <a:t>   at 10 minute intervals in an attempt to relieve his pain</a:t>
            </a:r>
          </a:p>
          <a:p>
            <a:pPr algn="l">
              <a:buFont typeface="Arial" pitchFamily="34" charset="0"/>
              <a:buChar char="•"/>
            </a:pPr>
            <a:r>
              <a:rPr lang="en-US" sz="2400" b="1" dirty="0">
                <a:latin typeface="Times New Roman" panose="02020603050405020304" pitchFamily="18" charset="0"/>
              </a:rPr>
              <a:t> The casualty experiences relief of his pain</a:t>
            </a:r>
          </a:p>
          <a:p>
            <a:pPr algn="l">
              <a:buFont typeface="Arial" pitchFamily="34" charset="0"/>
              <a:buChar char="•"/>
            </a:pPr>
            <a:r>
              <a:rPr lang="en-US" sz="2400" b="1" dirty="0">
                <a:latin typeface="Times New Roman" panose="02020603050405020304" pitchFamily="18" charset="0"/>
              </a:rPr>
              <a:t> But soon appears sleepy and confused</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Additional Case Study 6</a:t>
            </a:r>
          </a:p>
        </p:txBody>
      </p:sp>
      <p:sp>
        <p:nvSpPr>
          <p:cNvPr id="5" name="TextBox 4"/>
          <p:cNvSpPr txBox="1"/>
          <p:nvPr/>
        </p:nvSpPr>
        <p:spPr>
          <a:xfrm>
            <a:off x="1255757" y="2632770"/>
            <a:ext cx="6364243"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Awake but drowsy</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8</a:t>
            </a:r>
          </a:p>
          <a:p>
            <a:pPr algn="l">
              <a:buFont typeface="Arial" pitchFamily="34" charset="0"/>
              <a:buChar char="•"/>
            </a:pPr>
            <a:r>
              <a:rPr lang="en-US" sz="2800" b="1" dirty="0">
                <a:latin typeface="Times New Roman" panose="02020603050405020304" pitchFamily="18" charset="0"/>
              </a:rPr>
              <a:t> Blood Pressure       95/70</a:t>
            </a:r>
          </a:p>
          <a:p>
            <a:pPr algn="l">
              <a:buFont typeface="Arial" pitchFamily="34" charset="0"/>
              <a:buChar char="•"/>
            </a:pPr>
            <a:r>
              <a:rPr lang="en-US" sz="2800" b="1" dirty="0">
                <a:latin typeface="Times New Roman" panose="02020603050405020304" pitchFamily="18" charset="0"/>
              </a:rPr>
              <a:t> O2 Saturation	    79%</a:t>
            </a:r>
          </a:p>
          <a:p>
            <a:pPr algn="l">
              <a:buFont typeface="Arial" pitchFamily="34" charset="0"/>
              <a:buChar char="•"/>
            </a:pPr>
            <a:endParaRPr lang="en-US" sz="2800" b="1" dirty="0">
              <a:latin typeface="Times New Roman" panose="02020603050405020304" pitchFamily="18" charset="0"/>
            </a:endParaRP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Additional Case Study 6</a:t>
            </a:r>
          </a:p>
        </p:txBody>
      </p:sp>
      <p:sp>
        <p:nvSpPr>
          <p:cNvPr id="5" name="TextBox 4"/>
          <p:cNvSpPr txBox="1"/>
          <p:nvPr/>
        </p:nvSpPr>
        <p:spPr>
          <a:xfrm>
            <a:off x="0" y="2272605"/>
            <a:ext cx="8635826" cy="1384995"/>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p>
        </p:txBody>
      </p:sp>
      <p:sp>
        <p:nvSpPr>
          <p:cNvPr id="6" name="TextBox 5"/>
          <p:cNvSpPr txBox="1"/>
          <p:nvPr/>
        </p:nvSpPr>
        <p:spPr>
          <a:xfrm>
            <a:off x="228600" y="4027944"/>
            <a:ext cx="8534400" cy="2677656"/>
          </a:xfrm>
          <a:prstGeom prst="rect">
            <a:avLst/>
          </a:prstGeom>
          <a:noFill/>
        </p:spPr>
        <p:txBody>
          <a:bodyPr wrap="square" rtlCol="0">
            <a:spAutoFit/>
          </a:bodyPr>
          <a:lstStyle/>
          <a:p>
            <a:pPr algn="l"/>
            <a:r>
              <a:rPr lang="en-US" sz="2800" b="1" dirty="0">
                <a:latin typeface="Times New Roman" panose="02020603050405020304" pitchFamily="18" charset="0"/>
              </a:rPr>
              <a:t>1. Administer a unit of packed red blood cells</a:t>
            </a:r>
          </a:p>
          <a:p>
            <a:pPr algn="l"/>
            <a:r>
              <a:rPr lang="en-US" sz="2800" b="1" dirty="0">
                <a:latin typeface="Times New Roman" panose="02020603050405020304" pitchFamily="18" charset="0"/>
              </a:rPr>
              <a:t>2. Stop using IV morphine and switch to 50 mg of</a:t>
            </a:r>
          </a:p>
          <a:p>
            <a:pPr algn="l"/>
            <a:r>
              <a:rPr lang="en-US" sz="2800" b="1" dirty="0">
                <a:latin typeface="Times New Roman" panose="02020603050405020304" pitchFamily="18" charset="0"/>
              </a:rPr>
              <a:t>       ketamine as your next option</a:t>
            </a:r>
          </a:p>
          <a:p>
            <a:pPr algn="l"/>
            <a:r>
              <a:rPr lang="en-US" sz="2800" b="1" dirty="0">
                <a:latin typeface="Times New Roman" panose="02020603050405020304" pitchFamily="18" charset="0"/>
              </a:rPr>
              <a:t>3. Administer 0.4 mg of naloxone IV</a:t>
            </a:r>
          </a:p>
          <a:p>
            <a:pPr algn="l"/>
            <a:r>
              <a:rPr lang="en-US" sz="2800" b="1" dirty="0">
                <a:latin typeface="Times New Roman" panose="02020603050405020304" pitchFamily="18" charset="0"/>
              </a:rPr>
              <a:t>4. Administer 1 gm of TXA</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Additional Case Study 6</a:t>
            </a:r>
          </a:p>
        </p:txBody>
      </p:sp>
      <p:sp>
        <p:nvSpPr>
          <p:cNvPr id="5" name="TextBox 4"/>
          <p:cNvSpPr txBox="1"/>
          <p:nvPr/>
        </p:nvSpPr>
        <p:spPr>
          <a:xfrm>
            <a:off x="1878412" y="18389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590800"/>
            <a:ext cx="8839200" cy="4154984"/>
          </a:xfrm>
          <a:prstGeom prst="rect">
            <a:avLst/>
          </a:prstGeom>
          <a:solidFill>
            <a:srgbClr val="00B0F0">
              <a:alpha val="41000"/>
            </a:srgbClr>
          </a:solidFill>
          <a:ln w="25400">
            <a:solidFill>
              <a:schemeClr val="tx1"/>
            </a:solidFill>
          </a:ln>
        </p:spPr>
        <p:txBody>
          <a:bodyPr wrap="square" rtlCol="0">
            <a:spAutoFit/>
          </a:bodyPr>
          <a:lstStyle/>
          <a:p>
            <a:r>
              <a:rPr lang="en-US" sz="2800" b="1" dirty="0">
                <a:latin typeface="Times New Roman" panose="02020603050405020304" pitchFamily="18" charset="0"/>
              </a:rPr>
              <a:t>3) Administer 0.4 mg of naloxone IV</a:t>
            </a:r>
          </a:p>
          <a:p>
            <a:r>
              <a:rPr lang="en-US" sz="2800" b="1" dirty="0">
                <a:latin typeface="Times New Roman" panose="02020603050405020304" pitchFamily="18" charset="0"/>
              </a:rPr>
              <a:t> </a:t>
            </a:r>
          </a:p>
          <a:p>
            <a:pPr algn="l"/>
            <a:r>
              <a:rPr lang="en-US" sz="2600" b="1" dirty="0">
                <a:latin typeface="Times New Roman" panose="02020603050405020304" pitchFamily="18" charset="0"/>
              </a:rPr>
              <a:t>This scenario depicts a casualty suffering from an opioid overdose. IM morphine acts slowly, and the lack of pain relief may cause the combat medical provider to administer multiple doses of morphine, as in this scenario. When the morphine begins to take effect 30-45 minutes later, the multiple doses may act on concert with the IV morphine to produce an overdose. The next action should be to administer IV naloxone.</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7"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Additional Case Study 7</a:t>
            </a:r>
          </a:p>
        </p:txBody>
      </p:sp>
      <p:sp>
        <p:nvSpPr>
          <p:cNvPr id="5" name="TextBox 4"/>
          <p:cNvSpPr txBox="1"/>
          <p:nvPr/>
        </p:nvSpPr>
        <p:spPr>
          <a:xfrm>
            <a:off x="152400" y="1822132"/>
            <a:ext cx="8568315" cy="5416868"/>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mission team is clearing a building</a:t>
            </a:r>
          </a:p>
          <a:p>
            <a:pPr algn="l">
              <a:buFont typeface="Arial" pitchFamily="34" charset="0"/>
              <a:buChar char="•"/>
            </a:pPr>
            <a:r>
              <a:rPr lang="en-US" sz="2800" b="1" dirty="0">
                <a:latin typeface="Times New Roman" panose="02020603050405020304" pitchFamily="18" charset="0"/>
              </a:rPr>
              <a:t> One person is moving near the edge of the roof </a:t>
            </a:r>
          </a:p>
          <a:p>
            <a:pPr algn="l"/>
            <a:r>
              <a:rPr lang="en-US" sz="2800" b="1" dirty="0">
                <a:latin typeface="Times New Roman" panose="02020603050405020304" pitchFamily="18" charset="0"/>
              </a:rPr>
              <a:t>   of a two-story building</a:t>
            </a:r>
          </a:p>
          <a:p>
            <a:pPr algn="l">
              <a:buFont typeface="Arial" pitchFamily="34" charset="0"/>
              <a:buChar char="•"/>
            </a:pPr>
            <a:r>
              <a:rPr lang="en-US" sz="2800" b="1" dirty="0">
                <a:latin typeface="Times New Roman" panose="02020603050405020304" pitchFamily="18" charset="0"/>
              </a:rPr>
              <a:t> The person is hit by small arms fire in his body</a:t>
            </a:r>
          </a:p>
          <a:p>
            <a:pPr algn="l"/>
            <a:r>
              <a:rPr lang="en-US" sz="2800" b="1" dirty="0">
                <a:latin typeface="Times New Roman" panose="02020603050405020304" pitchFamily="18" charset="0"/>
              </a:rPr>
              <a:t>   armor plates</a:t>
            </a:r>
          </a:p>
          <a:p>
            <a:pPr algn="l">
              <a:buFont typeface="Arial" pitchFamily="34" charset="0"/>
              <a:buChar char="•"/>
            </a:pPr>
            <a:r>
              <a:rPr lang="en-US" sz="2800" b="1" dirty="0">
                <a:latin typeface="Times New Roman" panose="02020603050405020304" pitchFamily="18" charset="0"/>
              </a:rPr>
              <a:t> He stumbles backwards and falls from the roof</a:t>
            </a:r>
          </a:p>
          <a:p>
            <a:pPr algn="l">
              <a:buFont typeface="Arial" pitchFamily="34" charset="0"/>
              <a:buChar char="•"/>
            </a:pPr>
            <a:r>
              <a:rPr lang="en-US" sz="2800" b="1" dirty="0">
                <a:latin typeface="Times New Roman" panose="02020603050405020304" pitchFamily="18" charset="0"/>
              </a:rPr>
              <a:t> There is no effective incoming fire at present</a:t>
            </a:r>
          </a:p>
          <a:p>
            <a:pPr algn="l">
              <a:buFont typeface="Arial" pitchFamily="34" charset="0"/>
              <a:buChar char="•"/>
            </a:pPr>
            <a:r>
              <a:rPr lang="en-US" sz="2800" b="1" dirty="0">
                <a:latin typeface="Times New Roman" panose="02020603050405020304" pitchFamily="18" charset="0"/>
              </a:rPr>
              <a:t> Hostile fire is intensifying from nearby </a:t>
            </a:r>
          </a:p>
          <a:p>
            <a:pPr algn="l"/>
            <a:r>
              <a:rPr lang="en-US" sz="2800" b="1" dirty="0">
                <a:latin typeface="Times New Roman" panose="02020603050405020304" pitchFamily="18" charset="0"/>
              </a:rPr>
              <a:t>   buildings</a:t>
            </a:r>
          </a:p>
          <a:p>
            <a:pPr algn="l">
              <a:buFont typeface="Arial" pitchFamily="34" charset="0"/>
              <a:buChar char="•"/>
            </a:pPr>
            <a:r>
              <a:rPr lang="en-US" sz="2800" b="1" dirty="0">
                <a:latin typeface="Times New Roman" panose="02020603050405020304" pitchFamily="18" charset="0"/>
              </a:rPr>
              <a:t> Rounds are landing near you and your casualty</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Additional Case Study 7</a:t>
            </a:r>
          </a:p>
        </p:txBody>
      </p:sp>
      <p:sp>
        <p:nvSpPr>
          <p:cNvPr id="5" name="TextBox 4"/>
          <p:cNvSpPr txBox="1"/>
          <p:nvPr/>
        </p:nvSpPr>
        <p:spPr>
          <a:xfrm>
            <a:off x="152400" y="2452568"/>
            <a:ext cx="7938392" cy="3262432"/>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The casualty is unconscious when you get to him</a:t>
            </a:r>
          </a:p>
          <a:p>
            <a:pPr algn="l">
              <a:buFont typeface="Arial" pitchFamily="34" charset="0"/>
              <a:buChar char="•"/>
            </a:pPr>
            <a:r>
              <a:rPr lang="en-US" sz="2800" b="1" dirty="0">
                <a:latin typeface="Times New Roman" panose="02020603050405020304" pitchFamily="18" charset="0"/>
              </a:rPr>
              <a:t> Hostile fire is intensifying from nearby buildings</a:t>
            </a:r>
          </a:p>
          <a:p>
            <a:pPr algn="l">
              <a:buFont typeface="Arial" pitchFamily="34" charset="0"/>
              <a:buChar char="•"/>
            </a:pPr>
            <a:r>
              <a:rPr lang="en-US" sz="2800" b="1" dirty="0">
                <a:latin typeface="Times New Roman" panose="02020603050405020304" pitchFamily="18" charset="0"/>
              </a:rPr>
              <a:t> There are rounds landing near you and your</a:t>
            </a:r>
          </a:p>
          <a:p>
            <a:pPr algn="l"/>
            <a:r>
              <a:rPr lang="en-US" sz="2800" b="1" dirty="0">
                <a:latin typeface="Times New Roman" panose="02020603050405020304" pitchFamily="18" charset="0"/>
              </a:rPr>
              <a:t>   casualty</a:t>
            </a:r>
          </a:p>
          <a:p>
            <a:pPr algn="l">
              <a:buFont typeface="Arial" pitchFamily="34" charset="0"/>
              <a:buChar char="•"/>
            </a:pPr>
            <a:r>
              <a:rPr lang="en-US" sz="2800" b="1" dirty="0">
                <a:latin typeface="Times New Roman" panose="02020603050405020304" pitchFamily="18" charset="0"/>
              </a:rPr>
              <a:t> There is no obvious external bleeding</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Additional Case Study 7</a:t>
            </a:r>
          </a:p>
        </p:txBody>
      </p:sp>
      <p:sp>
        <p:nvSpPr>
          <p:cNvPr id="5" name="TextBox 4"/>
          <p:cNvSpPr txBox="1"/>
          <p:nvPr/>
        </p:nvSpPr>
        <p:spPr>
          <a:xfrm>
            <a:off x="76200" y="1828800"/>
            <a:ext cx="8635826" cy="1384995"/>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p>
        </p:txBody>
      </p:sp>
      <p:sp>
        <p:nvSpPr>
          <p:cNvPr id="6" name="TextBox 5"/>
          <p:cNvSpPr txBox="1"/>
          <p:nvPr/>
        </p:nvSpPr>
        <p:spPr>
          <a:xfrm>
            <a:off x="152400" y="3349946"/>
            <a:ext cx="8534400" cy="3539430"/>
          </a:xfrm>
          <a:prstGeom prst="rect">
            <a:avLst/>
          </a:prstGeom>
          <a:noFill/>
        </p:spPr>
        <p:txBody>
          <a:bodyPr wrap="square" rtlCol="0">
            <a:spAutoFit/>
          </a:bodyPr>
          <a:lstStyle/>
          <a:p>
            <a:pPr algn="l"/>
            <a:r>
              <a:rPr lang="en-US" sz="2800" b="1" dirty="0">
                <a:latin typeface="Times New Roman" panose="02020603050405020304" pitchFamily="18" charset="0"/>
              </a:rPr>
              <a:t>1. Intubate the casualty to secure his airway</a:t>
            </a:r>
          </a:p>
          <a:p>
            <a:pPr algn="l"/>
            <a:r>
              <a:rPr lang="en-US" sz="2800" b="1" dirty="0">
                <a:latin typeface="Times New Roman" panose="02020603050405020304" pitchFamily="18" charset="0"/>
              </a:rPr>
              <a:t>2. Await the arrival of a commercial litter before </a:t>
            </a:r>
          </a:p>
          <a:p>
            <a:pPr algn="l"/>
            <a:r>
              <a:rPr lang="en-US" sz="2800" b="1" dirty="0">
                <a:latin typeface="Times New Roman" panose="02020603050405020304" pitchFamily="18" charset="0"/>
              </a:rPr>
              <a:t>    attempting to move the casualty to cover</a:t>
            </a:r>
          </a:p>
          <a:p>
            <a:pPr algn="l"/>
            <a:r>
              <a:rPr lang="en-US" sz="2800" b="1" dirty="0">
                <a:latin typeface="Times New Roman" panose="02020603050405020304" pitchFamily="18" charset="0"/>
              </a:rPr>
              <a:t>3. Start an IV</a:t>
            </a:r>
          </a:p>
          <a:p>
            <a:pPr algn="l"/>
            <a:r>
              <a:rPr lang="en-US" sz="2800" b="1" dirty="0">
                <a:latin typeface="Times New Roman" panose="02020603050405020304" pitchFamily="18" charset="0"/>
              </a:rPr>
              <a:t>4. Immediately move the casualty to the nearest </a:t>
            </a:r>
          </a:p>
          <a:p>
            <a:pPr algn="l"/>
            <a:r>
              <a:rPr lang="en-US" sz="2800" b="1" dirty="0">
                <a:latin typeface="Times New Roman" panose="02020603050405020304" pitchFamily="18" charset="0"/>
              </a:rPr>
              <a:t>    cover by supporting his head and dragging </a:t>
            </a:r>
          </a:p>
          <a:p>
            <a:pPr algn="l"/>
            <a:r>
              <a:rPr lang="en-US" sz="2800" b="1" dirty="0">
                <a:latin typeface="Times New Roman" panose="02020603050405020304" pitchFamily="18" charset="0"/>
              </a:rPr>
              <a:t>    him along the long axis of his body.</a:t>
            </a:r>
          </a:p>
          <a:p>
            <a:pPr algn="l"/>
            <a:endParaRPr lang="en-US" sz="2800" b="1" dirty="0">
              <a:latin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46701" y="76200"/>
            <a:ext cx="6271269" cy="2123658"/>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3</a:t>
            </a:r>
          </a:p>
          <a:p>
            <a:endParaRPr lang="en-US" sz="4400" b="1" dirty="0">
              <a:latin typeface="Times New Roman" panose="02020603050405020304" pitchFamily="18" charset="0"/>
            </a:endParaRPr>
          </a:p>
        </p:txBody>
      </p:sp>
      <p:sp>
        <p:nvSpPr>
          <p:cNvPr id="5" name="TextBox 4"/>
          <p:cNvSpPr txBox="1"/>
          <p:nvPr/>
        </p:nvSpPr>
        <p:spPr>
          <a:xfrm>
            <a:off x="304800" y="2857143"/>
            <a:ext cx="6817764" cy="2400657"/>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dirty="0">
                <a:latin typeface="Times New Roman" panose="02020603050405020304" pitchFamily="18" charset="0"/>
              </a:rPr>
              <a:t> </a:t>
            </a:r>
            <a:r>
              <a:rPr lang="en-US" sz="2800" b="1" dirty="0">
                <a:latin typeface="Times New Roman" panose="02020603050405020304" pitchFamily="18" charset="0"/>
              </a:rPr>
              <a:t>There is severe bleeding on the thigh on a </a:t>
            </a:r>
          </a:p>
          <a:p>
            <a:pPr algn="l"/>
            <a:r>
              <a:rPr lang="en-US" sz="2800" b="1" dirty="0">
                <a:latin typeface="Times New Roman" panose="02020603050405020304" pitchFamily="18" charset="0"/>
              </a:rPr>
              <a:t>   blood sweep</a:t>
            </a:r>
          </a:p>
          <a:p>
            <a:pPr algn="l">
              <a:buFont typeface="Arial" pitchFamily="34" charset="0"/>
              <a:buChar char="•"/>
            </a:pPr>
            <a:r>
              <a:rPr lang="en-US" sz="2800" b="1" dirty="0">
                <a:latin typeface="Times New Roman" panose="02020603050405020304" pitchFamily="18" charset="0"/>
              </a:rPr>
              <a:t> Visualization of the bleeding site is poor</a:t>
            </a:r>
          </a:p>
          <a:p>
            <a:pPr algn="l">
              <a:buFont typeface="Arial" pitchFamily="34" charset="0"/>
              <a:buChar char="•"/>
            </a:pPr>
            <a:r>
              <a:rPr lang="en-US" sz="2800" b="1" dirty="0">
                <a:latin typeface="Times New Roman" panose="02020603050405020304" pitchFamily="18" charset="0"/>
              </a:rPr>
              <a:t> He is in extreme pain</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Additional Case Study 7</a:t>
            </a:r>
          </a:p>
        </p:txBody>
      </p:sp>
      <p:sp>
        <p:nvSpPr>
          <p:cNvPr id="5" name="TextBox 4"/>
          <p:cNvSpPr txBox="1"/>
          <p:nvPr/>
        </p:nvSpPr>
        <p:spPr>
          <a:xfrm>
            <a:off x="1828800" y="167640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505194"/>
            <a:ext cx="8839200" cy="4124206"/>
          </a:xfrm>
          <a:prstGeom prst="rect">
            <a:avLst/>
          </a:prstGeom>
          <a:solidFill>
            <a:srgbClr val="00B0F0">
              <a:alpha val="40000"/>
            </a:srgbClr>
          </a:solidFill>
          <a:ln w="25400">
            <a:solidFill>
              <a:schemeClr val="tx1"/>
            </a:solidFill>
          </a:ln>
        </p:spPr>
        <p:txBody>
          <a:bodyPr wrap="square" rtlCol="0">
            <a:spAutoFit/>
          </a:bodyPr>
          <a:lstStyle/>
          <a:p>
            <a:r>
              <a:rPr lang="en-US" sz="2600" b="1" dirty="0">
                <a:latin typeface="Times New Roman" panose="02020603050405020304" pitchFamily="18" charset="0"/>
              </a:rPr>
              <a:t>4. Immediately move the casualty to the nearest cover by supporting his head and dragging him along the long axis of his body.</a:t>
            </a:r>
          </a:p>
          <a:p>
            <a:r>
              <a:rPr lang="en-US" sz="2800" b="1" dirty="0">
                <a:latin typeface="Times New Roman" panose="02020603050405020304" pitchFamily="18" charset="0"/>
              </a:rPr>
              <a:t> </a:t>
            </a:r>
          </a:p>
          <a:p>
            <a:pPr algn="l"/>
            <a:r>
              <a:rPr lang="en-US" sz="2600" b="1" dirty="0">
                <a:latin typeface="Times New Roman" panose="02020603050405020304" pitchFamily="18" charset="0"/>
              </a:rPr>
              <a:t>This casualty has a potential spinal cord injury that must be considered as well as likely TBI. He may also have noncompressible hemorrhage and multiple musculoskeletal injuries from his fall. But the first consideration at the moment is to move him to cover so that he (and you) will not be injured further by hostile fire. </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L 110508 Marines.jpg"/>
          <p:cNvPicPr>
            <a:picLocks noChangeAspect="1"/>
          </p:cNvPicPr>
          <p:nvPr/>
        </p:nvPicPr>
        <p:blipFill>
          <a:blip r:embed="rId2" cstate="print"/>
          <a:srcRect r="-79"/>
          <a:stretch>
            <a:fillRect/>
          </a:stretch>
        </p:blipFill>
        <p:spPr>
          <a:xfrm>
            <a:off x="0" y="0"/>
            <a:ext cx="9144000" cy="6858000"/>
          </a:xfrm>
          <a:prstGeom prst="rect">
            <a:avLst/>
          </a:prstGeom>
        </p:spPr>
      </p:pic>
      <p:sp>
        <p:nvSpPr>
          <p:cNvPr id="4" name="TextBox 3"/>
          <p:cNvSpPr txBox="1"/>
          <p:nvPr/>
        </p:nvSpPr>
        <p:spPr>
          <a:xfrm>
            <a:off x="2789085" y="5562600"/>
            <a:ext cx="3603871" cy="1015663"/>
          </a:xfrm>
          <a:prstGeom prst="rect">
            <a:avLst/>
          </a:prstGeom>
          <a:noFill/>
        </p:spPr>
        <p:txBody>
          <a:bodyPr wrap="none" rtlCol="0">
            <a:spAutoFit/>
          </a:bodyPr>
          <a:lstStyle/>
          <a:p>
            <a:r>
              <a:rPr lang="en-US" sz="6000" dirty="0">
                <a:solidFill>
                  <a:schemeClr val="bg1"/>
                </a:solidFill>
                <a:latin typeface="Times New Roman" panose="02020603050405020304" pitchFamily="18" charset="0"/>
              </a:rPr>
              <a:t>Questions?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46701" y="76200"/>
            <a:ext cx="6271269" cy="2123658"/>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3</a:t>
            </a:r>
          </a:p>
          <a:p>
            <a:endParaRPr lang="en-US" sz="4400" b="1" dirty="0">
              <a:latin typeface="Times New Roman" panose="02020603050405020304" pitchFamily="18" charset="0"/>
            </a:endParaRPr>
          </a:p>
        </p:txBody>
      </p:sp>
      <p:sp>
        <p:nvSpPr>
          <p:cNvPr id="5" name="TextBox 4"/>
          <p:cNvSpPr txBox="1"/>
          <p:nvPr/>
        </p:nvSpPr>
        <p:spPr>
          <a:xfrm>
            <a:off x="76200" y="19164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152400" y="3646944"/>
            <a:ext cx="8534400" cy="2677656"/>
          </a:xfrm>
          <a:prstGeom prst="rect">
            <a:avLst/>
          </a:prstGeom>
          <a:noFill/>
        </p:spPr>
        <p:txBody>
          <a:bodyPr wrap="square" rtlCol="0">
            <a:spAutoFit/>
          </a:bodyPr>
          <a:lstStyle/>
          <a:p>
            <a:pPr marL="514350" indent="-514350" algn="l"/>
            <a:r>
              <a:rPr lang="en-US" sz="2800" b="1" dirty="0">
                <a:latin typeface="Times New Roman" panose="02020603050405020304" pitchFamily="18" charset="0"/>
              </a:rPr>
              <a:t>1. Apply a limb tourniquet high and tight on the left</a:t>
            </a:r>
          </a:p>
          <a:p>
            <a:pPr marL="514350" indent="-514350" algn="l"/>
            <a:r>
              <a:rPr lang="en-US" sz="2800" b="1" dirty="0">
                <a:latin typeface="Times New Roman" panose="02020603050405020304" pitchFamily="18" charset="0"/>
              </a:rPr>
              <a:t>     leg </a:t>
            </a:r>
          </a:p>
          <a:p>
            <a:pPr algn="l"/>
            <a:r>
              <a:rPr lang="en-US" sz="2800" b="1" dirty="0">
                <a:latin typeface="Times New Roman" panose="02020603050405020304" pitchFamily="18" charset="0"/>
              </a:rPr>
              <a:t>2. Try to guess where the bleeding site is and</a:t>
            </a:r>
          </a:p>
          <a:p>
            <a:pPr algn="l"/>
            <a:r>
              <a:rPr lang="en-US" sz="2800" b="1" dirty="0">
                <a:latin typeface="Times New Roman" panose="02020603050405020304" pitchFamily="18" charset="0"/>
              </a:rPr>
              <a:t>     apply a limb tourniquet just proximal to that.</a:t>
            </a:r>
          </a:p>
          <a:p>
            <a:pPr algn="l"/>
            <a:r>
              <a:rPr lang="en-US" sz="2800" b="1" dirty="0">
                <a:latin typeface="Times New Roman" panose="02020603050405020304" pitchFamily="18" charset="0"/>
              </a:rPr>
              <a:t>3.  Administer OTFC to the casualty </a:t>
            </a:r>
          </a:p>
          <a:p>
            <a:pPr algn="l"/>
            <a:r>
              <a:rPr lang="en-US" sz="2800" b="1" dirty="0">
                <a:latin typeface="Times New Roman" panose="02020603050405020304" pitchFamily="18" charset="0"/>
              </a:rPr>
              <a:t>4.  Administer ketamine to the casualty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46701" y="0"/>
            <a:ext cx="6271269" cy="2123658"/>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3</a:t>
            </a:r>
          </a:p>
          <a:p>
            <a:endParaRPr lang="en-US" sz="4400" b="1" dirty="0">
              <a:latin typeface="Times New Roman" panose="02020603050405020304" pitchFamily="18" charset="0"/>
            </a:endParaRPr>
          </a:p>
        </p:txBody>
      </p:sp>
      <p:sp>
        <p:nvSpPr>
          <p:cNvPr id="5" name="TextBox 4"/>
          <p:cNvSpPr txBox="1"/>
          <p:nvPr/>
        </p:nvSpPr>
        <p:spPr>
          <a:xfrm>
            <a:off x="1752600" y="2143780"/>
            <a:ext cx="5436788" cy="523220"/>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919948"/>
            <a:ext cx="8763000" cy="3785652"/>
          </a:xfrm>
          <a:prstGeom prst="rect">
            <a:avLst/>
          </a:prstGeom>
          <a:solidFill>
            <a:srgbClr val="00B0F0">
              <a:alpha val="40000"/>
            </a:srgbClr>
          </a:solidFill>
          <a:ln w="25400">
            <a:solidFill>
              <a:schemeClr val="tx1"/>
            </a:solidFill>
          </a:ln>
        </p:spPr>
        <p:txBody>
          <a:bodyPr wrap="square" rtlCol="0">
            <a:spAutoFit/>
          </a:bodyPr>
          <a:lstStyle/>
          <a:p>
            <a:r>
              <a:rPr lang="en-US" sz="2400" b="1" dirty="0">
                <a:latin typeface="Times New Roman" panose="02020603050405020304" pitchFamily="18" charset="0"/>
              </a:rPr>
              <a:t>1. Apply a tourniquet high and tight on the left leg </a:t>
            </a:r>
          </a:p>
          <a:p>
            <a:r>
              <a:rPr lang="en-US" sz="2400" b="1" dirty="0">
                <a:latin typeface="Times New Roman" panose="02020603050405020304" pitchFamily="18" charset="0"/>
              </a:rPr>
              <a:t> </a:t>
            </a:r>
          </a:p>
          <a:p>
            <a:pPr algn="l"/>
            <a:r>
              <a:rPr lang="en-US" sz="2400" b="1" dirty="0">
                <a:latin typeface="Times New Roman" panose="02020603050405020304" pitchFamily="18" charset="0"/>
              </a:rPr>
              <a:t>For this casualty, with potentially life-threatening bleeding from the gunshot wound to his leg, the most important aspect of care is to control the extremity bleeding. Since the bleeding site cannot be definitively located at this point in his care, the hemorrhage must be controlled by immediately applying a limb tourniquet as proximally as possible on the extremity. Treating the casualty's pain is important, but should be done after bleeding is controlled, once the unit is in the Tactical Field Care phase of care.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46701" y="76200"/>
            <a:ext cx="6271269" cy="2123658"/>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4</a:t>
            </a:r>
          </a:p>
          <a:p>
            <a:endParaRPr lang="en-US" sz="4400" b="1" dirty="0">
              <a:latin typeface="Times New Roman" panose="02020603050405020304" pitchFamily="18" charset="0"/>
            </a:endParaRPr>
          </a:p>
        </p:txBody>
      </p:sp>
      <p:sp>
        <p:nvSpPr>
          <p:cNvPr id="5" name="TextBox 4"/>
          <p:cNvSpPr txBox="1"/>
          <p:nvPr/>
        </p:nvSpPr>
        <p:spPr>
          <a:xfrm>
            <a:off x="183077" y="2352794"/>
            <a:ext cx="7970323" cy="4124206"/>
          </a:xfrm>
          <a:prstGeom prst="rect">
            <a:avLst/>
          </a:prstGeom>
          <a:noFill/>
        </p:spPr>
        <p:txBody>
          <a:bodyPr wrap="non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US Military advisory team is assaulting a </a:t>
            </a:r>
          </a:p>
          <a:p>
            <a:pPr algn="l"/>
            <a:r>
              <a:rPr lang="en-US" sz="2800" b="1" dirty="0">
                <a:latin typeface="Times New Roman" panose="02020603050405020304" pitchFamily="18" charset="0"/>
              </a:rPr>
              <a:t>   terrorist compound</a:t>
            </a:r>
          </a:p>
          <a:p>
            <a:pPr algn="l">
              <a:buFont typeface="Arial" pitchFamily="34" charset="0"/>
              <a:buChar char="•"/>
            </a:pPr>
            <a:r>
              <a:rPr lang="en-US" sz="2800" b="1" dirty="0">
                <a:latin typeface="Times New Roman" panose="02020603050405020304" pitchFamily="18" charset="0"/>
              </a:rPr>
              <a:t> They take small arms fire from a roof</a:t>
            </a:r>
          </a:p>
          <a:p>
            <a:pPr algn="l">
              <a:buFont typeface="Arial" pitchFamily="34" charset="0"/>
              <a:buChar char="•"/>
            </a:pPr>
            <a:r>
              <a:rPr lang="en-US" sz="2800" b="1" dirty="0">
                <a:latin typeface="Times New Roman" panose="02020603050405020304" pitchFamily="18" charset="0"/>
              </a:rPr>
              <a:t> One team member sustains a GSW just below the</a:t>
            </a:r>
          </a:p>
          <a:p>
            <a:pPr algn="l"/>
            <a:r>
              <a:rPr lang="en-US" sz="2800" b="1" dirty="0">
                <a:latin typeface="Times New Roman" panose="02020603050405020304" pitchFamily="18" charset="0"/>
              </a:rPr>
              <a:t>    left clavicle</a:t>
            </a:r>
          </a:p>
          <a:p>
            <a:pPr algn="l">
              <a:buFont typeface="Arial" pitchFamily="34" charset="0"/>
              <a:buChar char="•"/>
            </a:pPr>
            <a:r>
              <a:rPr lang="en-US" sz="2800" b="1" dirty="0">
                <a:latin typeface="Times New Roman" panose="02020603050405020304" pitchFamily="18" charset="0"/>
              </a:rPr>
              <a:t> The casualty is moved to cover for treatment</a:t>
            </a:r>
          </a:p>
          <a:p>
            <a:pPr algn="l">
              <a:buFont typeface="Arial" pitchFamily="34" charset="0"/>
              <a:buChar char="•"/>
            </a:pPr>
            <a:r>
              <a:rPr lang="en-US" sz="2800" b="1" dirty="0">
                <a:latin typeface="Times New Roman" panose="02020603050405020304" pitchFamily="18" charset="0"/>
              </a:rPr>
              <a:t> There is no effective incoming fire at the </a:t>
            </a:r>
          </a:p>
          <a:p>
            <a:pPr algn="l"/>
            <a:r>
              <a:rPr lang="en-US" sz="2800" b="1" dirty="0">
                <a:latin typeface="Times New Roman" panose="02020603050405020304" pitchFamily="18" charset="0"/>
              </a:rPr>
              <a:t>    covered location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4</a:t>
            </a:r>
          </a:p>
        </p:txBody>
      </p:sp>
      <p:sp>
        <p:nvSpPr>
          <p:cNvPr id="5" name="TextBox 4"/>
          <p:cNvSpPr txBox="1"/>
          <p:nvPr/>
        </p:nvSpPr>
        <p:spPr>
          <a:xfrm>
            <a:off x="228600" y="2555081"/>
            <a:ext cx="7710701" cy="3693319"/>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dirty="0">
                <a:latin typeface="Times New Roman" panose="02020603050405020304" pitchFamily="18" charset="0"/>
              </a:rPr>
              <a:t> </a:t>
            </a:r>
            <a:r>
              <a:rPr lang="en-US" sz="2800" b="1" dirty="0">
                <a:latin typeface="Times New Roman" panose="02020603050405020304" pitchFamily="18" charset="0"/>
              </a:rPr>
              <a:t>There is very heavy bleeding from the wound</a:t>
            </a:r>
          </a:p>
          <a:p>
            <a:pPr algn="l"/>
            <a:r>
              <a:rPr lang="en-US" sz="2800" b="1" dirty="0">
                <a:latin typeface="Times New Roman" panose="02020603050405020304" pitchFamily="18" charset="0"/>
              </a:rPr>
              <a:t>   just below the left clavicle.</a:t>
            </a:r>
          </a:p>
          <a:p>
            <a:pPr marL="179388" indent="-179388" algn="l">
              <a:buFont typeface="Arial" panose="020B0604020202020204" pitchFamily="34" charset="0"/>
              <a:buChar char="•"/>
            </a:pPr>
            <a:r>
              <a:rPr lang="en-US" sz="2800" b="1" dirty="0">
                <a:latin typeface="Times New Roman" panose="02020603050405020304" pitchFamily="18" charset="0"/>
              </a:rPr>
              <a:t>Breathing is not labored.</a:t>
            </a:r>
          </a:p>
          <a:p>
            <a:pPr algn="l">
              <a:buFont typeface="Arial" pitchFamily="34" charset="0"/>
              <a:buChar char="•"/>
            </a:pPr>
            <a:r>
              <a:rPr lang="en-US" sz="2800" b="1" dirty="0">
                <a:latin typeface="Times New Roman" panose="02020603050405020304" pitchFamily="18" charset="0"/>
              </a:rPr>
              <a:t> The wound is noted to have a deep wound track</a:t>
            </a:r>
          </a:p>
          <a:p>
            <a:pPr algn="l">
              <a:buFont typeface="Arial" pitchFamily="34" charset="0"/>
              <a:buChar char="•"/>
            </a:pPr>
            <a:r>
              <a:rPr lang="en-US" sz="2800" b="1" dirty="0">
                <a:latin typeface="Times New Roman" panose="02020603050405020304" pitchFamily="18" charset="0"/>
              </a:rPr>
              <a:t> Efforts to control the bleeding with Combat </a:t>
            </a:r>
          </a:p>
          <a:p>
            <a:pPr algn="l"/>
            <a:r>
              <a:rPr lang="en-US" sz="2800" b="1" dirty="0">
                <a:latin typeface="Times New Roman" panose="02020603050405020304" pitchFamily="18" charset="0"/>
              </a:rPr>
              <a:t>   Gauze are unsuccessful</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4</a:t>
            </a:r>
          </a:p>
        </p:txBody>
      </p:sp>
      <p:sp>
        <p:nvSpPr>
          <p:cNvPr id="5" name="TextBox 4"/>
          <p:cNvSpPr txBox="1"/>
          <p:nvPr/>
        </p:nvSpPr>
        <p:spPr>
          <a:xfrm>
            <a:off x="0" y="190500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152400" y="3505200"/>
            <a:ext cx="8534400" cy="3108543"/>
          </a:xfrm>
          <a:prstGeom prst="rect">
            <a:avLst/>
          </a:prstGeom>
          <a:noFill/>
        </p:spPr>
        <p:txBody>
          <a:bodyPr wrap="square" rtlCol="0">
            <a:spAutoFit/>
          </a:bodyPr>
          <a:lstStyle/>
          <a:p>
            <a:pPr algn="l"/>
            <a:r>
              <a:rPr lang="en-US" sz="2800" b="1" dirty="0">
                <a:latin typeface="Times New Roman" panose="02020603050405020304" pitchFamily="18" charset="0"/>
              </a:rPr>
              <a:t>1. Construct a pressure dressing over the wound</a:t>
            </a:r>
          </a:p>
          <a:p>
            <a:pPr algn="l"/>
            <a:r>
              <a:rPr lang="en-US" sz="2800" b="1" dirty="0">
                <a:latin typeface="Times New Roman" panose="02020603050405020304" pitchFamily="18" charset="0"/>
              </a:rPr>
              <a:t>     using standard gauze</a:t>
            </a:r>
          </a:p>
          <a:p>
            <a:pPr algn="l"/>
            <a:r>
              <a:rPr lang="en-US" sz="2800" b="1" dirty="0">
                <a:latin typeface="Times New Roman" panose="02020603050405020304" pitchFamily="18" charset="0"/>
              </a:rPr>
              <a:t>2. Start an IV</a:t>
            </a:r>
          </a:p>
          <a:p>
            <a:pPr algn="l"/>
            <a:r>
              <a:rPr lang="en-US" sz="2800" b="1" dirty="0">
                <a:latin typeface="Times New Roman" panose="02020603050405020304" pitchFamily="18" charset="0"/>
              </a:rPr>
              <a:t>3. Use a hemostat to reach in the wound and </a:t>
            </a:r>
          </a:p>
          <a:p>
            <a:pPr algn="l"/>
            <a:r>
              <a:rPr lang="en-US" sz="2800" b="1" dirty="0">
                <a:latin typeface="Times New Roman" panose="02020603050405020304" pitchFamily="18" charset="0"/>
              </a:rPr>
              <a:t>     clamp the bleeding vessel</a:t>
            </a:r>
          </a:p>
          <a:p>
            <a:pPr algn="l"/>
            <a:r>
              <a:rPr lang="en-US" sz="2800" b="1" dirty="0">
                <a:latin typeface="Times New Roman" panose="02020603050405020304" pitchFamily="18" charset="0"/>
              </a:rPr>
              <a:t>4. Apply XStat into the wound tract </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4</a:t>
            </a:r>
          </a:p>
        </p:txBody>
      </p:sp>
      <p:sp>
        <p:nvSpPr>
          <p:cNvPr id="5" name="TextBox 4"/>
          <p:cNvSpPr txBox="1"/>
          <p:nvPr/>
        </p:nvSpPr>
        <p:spPr>
          <a:xfrm>
            <a:off x="1954612" y="26771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520857"/>
            <a:ext cx="8763000" cy="3108543"/>
          </a:xfrm>
          <a:prstGeom prst="rect">
            <a:avLst/>
          </a:prstGeom>
          <a:solidFill>
            <a:srgbClr val="00B0F0">
              <a:alpha val="39000"/>
            </a:srgbClr>
          </a:solidFill>
          <a:ln w="25400">
            <a:solidFill>
              <a:schemeClr val="tx1"/>
            </a:solidFill>
          </a:ln>
        </p:spPr>
        <p:txBody>
          <a:bodyPr wrap="square" rtlCol="0">
            <a:spAutoFit/>
          </a:bodyPr>
          <a:lstStyle/>
          <a:p>
            <a:r>
              <a:rPr lang="en-US" sz="2800" b="1" dirty="0">
                <a:latin typeface="Times New Roman" panose="02020603050405020304" pitchFamily="18" charset="0"/>
              </a:rPr>
              <a:t>4. Apply XStat into the wound tract</a:t>
            </a:r>
          </a:p>
          <a:p>
            <a:r>
              <a:rPr lang="en-US" sz="2800" b="1" dirty="0">
                <a:latin typeface="Times New Roman" panose="02020603050405020304" pitchFamily="18" charset="0"/>
              </a:rPr>
              <a:t> </a:t>
            </a:r>
          </a:p>
          <a:p>
            <a:pPr algn="l"/>
            <a:r>
              <a:rPr lang="en-US" sz="2800" b="1" dirty="0">
                <a:latin typeface="Times New Roman" panose="02020603050405020304" pitchFamily="18" charset="0"/>
              </a:rPr>
              <a:t>For uncontrolled bleeding from a wound with a deep wound track such as in this casualty, XStat is clearly the best of the listed options. Neither a limb tourniquet nor a junctional tourniquet is usable and Combat Gauze has not been effective.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5</a:t>
            </a:r>
          </a:p>
        </p:txBody>
      </p:sp>
      <p:sp>
        <p:nvSpPr>
          <p:cNvPr id="5" name="TextBox 4"/>
          <p:cNvSpPr txBox="1"/>
          <p:nvPr/>
        </p:nvSpPr>
        <p:spPr>
          <a:xfrm>
            <a:off x="162054" y="2074307"/>
            <a:ext cx="8084073" cy="4555093"/>
          </a:xfrm>
          <a:prstGeom prst="rect">
            <a:avLst/>
          </a:prstGeom>
          <a:noFill/>
        </p:spPr>
        <p:txBody>
          <a:bodyPr wrap="non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helicopter is disabled by small arms fire and </a:t>
            </a:r>
          </a:p>
          <a:p>
            <a:pPr algn="l"/>
            <a:r>
              <a:rPr lang="en-US" sz="2800" b="1" dirty="0">
                <a:latin typeface="Times New Roman" panose="02020603050405020304" pitchFamily="18" charset="0"/>
              </a:rPr>
              <a:t>   crashes</a:t>
            </a:r>
          </a:p>
          <a:p>
            <a:pPr algn="l">
              <a:buFont typeface="Arial" pitchFamily="34" charset="0"/>
              <a:buChar char="•"/>
            </a:pPr>
            <a:r>
              <a:rPr lang="en-US" sz="2800" b="1" dirty="0">
                <a:latin typeface="Times New Roman" panose="02020603050405020304" pitchFamily="18" charset="0"/>
              </a:rPr>
              <a:t> 2 of the crew are dead</a:t>
            </a:r>
          </a:p>
          <a:p>
            <a:pPr algn="l">
              <a:buFont typeface="Arial" pitchFamily="34" charset="0"/>
              <a:buChar char="•"/>
            </a:pPr>
            <a:r>
              <a:rPr lang="en-US" sz="2800" b="1" dirty="0">
                <a:latin typeface="Times New Roman" panose="02020603050405020304" pitchFamily="18" charset="0"/>
              </a:rPr>
              <a:t> 1 crew member has severe head trauma and is</a:t>
            </a:r>
          </a:p>
          <a:p>
            <a:pPr algn="l"/>
            <a:r>
              <a:rPr lang="en-US" sz="2800" b="1" dirty="0">
                <a:latin typeface="Times New Roman" panose="02020603050405020304" pitchFamily="18" charset="0"/>
              </a:rPr>
              <a:t>   unconscious – she is being treated by another </a:t>
            </a:r>
          </a:p>
          <a:p>
            <a:pPr algn="l"/>
            <a:r>
              <a:rPr lang="en-US" sz="2800" b="1" dirty="0">
                <a:latin typeface="Times New Roman" panose="02020603050405020304" pitchFamily="18" charset="0"/>
              </a:rPr>
              <a:t>   medic</a:t>
            </a:r>
          </a:p>
          <a:p>
            <a:pPr algn="l">
              <a:buFont typeface="Arial" pitchFamily="34" charset="0"/>
              <a:buChar char="•"/>
            </a:pPr>
            <a:r>
              <a:rPr lang="en-US" sz="2800" b="1" dirty="0">
                <a:latin typeface="Times New Roman" panose="02020603050405020304" pitchFamily="18" charset="0"/>
              </a:rPr>
              <a:t> You are treating the 4th member of the flight </a:t>
            </a:r>
          </a:p>
          <a:p>
            <a:pPr algn="l"/>
            <a:r>
              <a:rPr lang="en-US" sz="2800" b="1" dirty="0">
                <a:latin typeface="Times New Roman" panose="02020603050405020304" pitchFamily="18" charset="0"/>
              </a:rPr>
              <a:t>   crew - the pilot</a:t>
            </a:r>
          </a:p>
          <a:p>
            <a:pPr algn="l">
              <a:buFont typeface="Arial" pitchFamily="34" charset="0"/>
              <a:buChar char="•"/>
            </a:pPr>
            <a:r>
              <a:rPr lang="en-US" sz="2800" b="1" dirty="0">
                <a:latin typeface="Times New Roman" panose="02020603050405020304" pitchFamily="18" charset="0"/>
              </a:rPr>
              <a:t> There is no effective incoming fire at the crash site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3" name="Rectangle 2050"/>
          <p:cNvSpPr>
            <a:spLocks noGrp="1" noChangeArrowheads="1"/>
          </p:cNvSpPr>
          <p:nvPr>
            <p:ph type="title" idx="4294967295"/>
          </p:nvPr>
        </p:nvSpPr>
        <p:spPr>
          <a:xfrm>
            <a:off x="914400" y="152400"/>
            <a:ext cx="7772400" cy="1143000"/>
          </a:xfrm>
        </p:spPr>
        <p:txBody>
          <a:bodyPr lIns="91440" tIns="45720" rIns="91440" bIns="45720">
            <a:normAutofit fontScale="90000"/>
          </a:bodyPr>
          <a:lstStyle/>
          <a:p>
            <a:pPr eaLnBrk="1" hangingPunct="1"/>
            <a:r>
              <a:rPr lang="en-US" altLang="en-US" b="1" dirty="0">
                <a:latin typeface="Arial" pitchFamily="34" charset="0"/>
                <a:cs typeface="Arial" pitchFamily="34" charset="0"/>
              </a:rPr>
              <a:t> </a:t>
            </a:r>
            <a:r>
              <a:rPr lang="en-US" altLang="en-US" b="1" dirty="0">
                <a:latin typeface="+mn-lt"/>
                <a:cs typeface="Arial" pitchFamily="34" charset="0"/>
              </a:rPr>
              <a:t>The Biggest Challenge</a:t>
            </a:r>
            <a:br>
              <a:rPr lang="en-US" altLang="en-US" b="1" dirty="0">
                <a:latin typeface="+mn-lt"/>
                <a:cs typeface="Arial" pitchFamily="34" charset="0"/>
              </a:rPr>
            </a:br>
            <a:r>
              <a:rPr lang="en-US" altLang="en-US" b="1" dirty="0">
                <a:latin typeface="+mn-lt"/>
                <a:cs typeface="Arial" pitchFamily="34" charset="0"/>
              </a:rPr>
              <a:t>in TCCC</a:t>
            </a:r>
          </a:p>
        </p:txBody>
      </p:sp>
      <p:sp>
        <p:nvSpPr>
          <p:cNvPr id="696324" name="Rectangle 2051"/>
          <p:cNvSpPr>
            <a:spLocks noGrp="1" noChangeArrowheads="1"/>
          </p:cNvSpPr>
          <p:nvPr>
            <p:ph type="body" idx="4294967295"/>
          </p:nvPr>
        </p:nvSpPr>
        <p:spPr>
          <a:xfrm>
            <a:off x="152400" y="1981200"/>
            <a:ext cx="8915400" cy="5029200"/>
          </a:xfrm>
        </p:spPr>
        <p:txBody>
          <a:bodyPr lIns="91440" tIns="45720" rIns="91440" bIns="45720">
            <a:normAutofit/>
          </a:bodyPr>
          <a:lstStyle/>
          <a:p>
            <a:pPr eaLnBrk="1" hangingPunct="1"/>
            <a:r>
              <a:rPr lang="en-US" altLang="en-US" b="1" dirty="0"/>
              <a:t>Knowing WHEN to use the interventions taught in TCCC</a:t>
            </a:r>
          </a:p>
          <a:p>
            <a:pPr eaLnBrk="1" hangingPunct="1"/>
            <a:endParaRPr lang="en-US" altLang="en-US" b="1" dirty="0"/>
          </a:p>
          <a:p>
            <a:pPr eaLnBrk="1" hangingPunct="1"/>
            <a:r>
              <a:rPr lang="en-US" altLang="en-US" b="1" dirty="0"/>
              <a:t>Based on a suggestion by COL Bob Mabry</a:t>
            </a:r>
          </a:p>
          <a:p>
            <a:pPr lvl="1" eaLnBrk="1" hangingPunct="1">
              <a:buNone/>
            </a:pPr>
            <a:endParaRPr lang="en-US" altLang="en-US" b="1" dirty="0"/>
          </a:p>
          <a:p>
            <a:pPr eaLnBrk="1" hangingPunct="1"/>
            <a:r>
              <a:rPr lang="en-US" altLang="en-US" b="1" dirty="0">
                <a:solidFill>
                  <a:srgbClr val="FF0000"/>
                </a:solidFill>
              </a:rPr>
              <a:t>TCCC Critical Decision Case Studies will help to illustrate which interventions to perform for casualties with life-threatening conditions. </a:t>
            </a:r>
            <a:endParaRPr lang="en-US" altLang="en-US" b="1" dirty="0"/>
          </a:p>
        </p:txBody>
      </p:sp>
    </p:spTree>
    <p:extLst>
      <p:ext uri="{BB962C8B-B14F-4D97-AF65-F5344CB8AC3E}">
        <p14:creationId xmlns:p14="http://schemas.microsoft.com/office/powerpoint/2010/main" val="3280792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5</a:t>
            </a:r>
          </a:p>
        </p:txBody>
      </p:sp>
      <p:sp>
        <p:nvSpPr>
          <p:cNvPr id="5" name="TextBox 4"/>
          <p:cNvSpPr txBox="1"/>
          <p:nvPr/>
        </p:nvSpPr>
        <p:spPr>
          <a:xfrm>
            <a:off x="152400" y="2581394"/>
            <a:ext cx="8439939" cy="4124206"/>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dirty="0">
                <a:latin typeface="Times New Roman" panose="02020603050405020304" pitchFamily="18" charset="0"/>
              </a:rPr>
              <a:t> </a:t>
            </a:r>
            <a:r>
              <a:rPr lang="en-US" sz="2800" b="1" dirty="0">
                <a:latin typeface="Times New Roman" panose="02020603050405020304" pitchFamily="18" charset="0"/>
              </a:rPr>
              <a:t>The pilot is alert and complains of severe left </a:t>
            </a:r>
          </a:p>
          <a:p>
            <a:pPr algn="l"/>
            <a:r>
              <a:rPr lang="en-US" sz="2800" b="1" dirty="0">
                <a:latin typeface="Times New Roman" panose="02020603050405020304" pitchFamily="18" charset="0"/>
              </a:rPr>
              <a:t>   hip pain</a:t>
            </a:r>
          </a:p>
          <a:p>
            <a:pPr algn="l">
              <a:buFont typeface="Arial" pitchFamily="34" charset="0"/>
              <a:buChar char="•"/>
            </a:pPr>
            <a:r>
              <a:rPr lang="en-US" sz="2800" b="1" dirty="0">
                <a:latin typeface="Times New Roman" panose="02020603050405020304" pitchFamily="18" charset="0"/>
              </a:rPr>
              <a:t> Breathing is unlabored with an O2 sat of 96%</a:t>
            </a:r>
          </a:p>
          <a:p>
            <a:pPr algn="l">
              <a:buFont typeface="Arial" pitchFamily="34" charset="0"/>
              <a:buChar char="•"/>
            </a:pPr>
            <a:r>
              <a:rPr lang="en-US" sz="2800" b="1" dirty="0">
                <a:latin typeface="Times New Roman" panose="02020603050405020304" pitchFamily="18" charset="0"/>
              </a:rPr>
              <a:t> Blood sweep shows no external hemorrhage</a:t>
            </a:r>
          </a:p>
          <a:p>
            <a:pPr algn="l">
              <a:buFont typeface="Arial" pitchFamily="34" charset="0"/>
              <a:buChar char="•"/>
            </a:pPr>
            <a:r>
              <a:rPr lang="en-US" sz="2800" b="1" dirty="0">
                <a:latin typeface="Times New Roman" panose="02020603050405020304" pitchFamily="18" charset="0"/>
              </a:rPr>
              <a:t> You examine his pelvic region and find a large </a:t>
            </a:r>
          </a:p>
          <a:p>
            <a:pPr algn="l"/>
            <a:r>
              <a:rPr lang="en-US" sz="2800" b="1" dirty="0">
                <a:latin typeface="Times New Roman" panose="02020603050405020304" pitchFamily="18" charset="0"/>
              </a:rPr>
              <a:t>   area of bruising over his left hip</a:t>
            </a:r>
          </a:p>
          <a:p>
            <a:pPr algn="l">
              <a:buFont typeface="Arial" pitchFamily="34" charset="0"/>
              <a:buChar char="•"/>
            </a:pPr>
            <a:r>
              <a:rPr lang="en-US" sz="2800" b="1" dirty="0">
                <a:latin typeface="Times New Roman" panose="02020603050405020304" pitchFamily="18" charset="0"/>
              </a:rPr>
              <a:t> There is marked tenderness to palpation in that area</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Bleeding </a:t>
            </a:r>
            <a:r>
              <a:rPr lang="en-US" altLang="en-US" sz="4000" b="1" dirty="0">
                <a:latin typeface="+mj-lt"/>
              </a:rPr>
              <a:t>Case Study</a:t>
            </a:r>
            <a:r>
              <a:rPr lang="en-US" sz="4000" b="1" dirty="0">
                <a:latin typeface="+mj-lt"/>
              </a:rPr>
              <a:t> 5</a:t>
            </a:r>
          </a:p>
        </p:txBody>
      </p:sp>
      <p:sp>
        <p:nvSpPr>
          <p:cNvPr id="5" name="TextBox 4"/>
          <p:cNvSpPr txBox="1"/>
          <p:nvPr/>
        </p:nvSpPr>
        <p:spPr>
          <a:xfrm>
            <a:off x="685800" y="2835057"/>
            <a:ext cx="7954422" cy="3108543"/>
          </a:xfrm>
          <a:prstGeom prst="rect">
            <a:avLst/>
          </a:prstGeom>
          <a:noFill/>
        </p:spPr>
        <p:txBody>
          <a:bodyPr wrap="none" rtlCol="0">
            <a:spAutoFit/>
          </a:bodyPr>
          <a:lstStyle/>
          <a:p>
            <a:pPr algn="l"/>
            <a:r>
              <a:rPr lang="en-US" sz="2800" b="1" u="sng" dirty="0">
                <a:latin typeface="Times New Roman" panose="02020603050405020304" pitchFamily="18" charset="0"/>
              </a:rPr>
              <a:t>Casualty Dashboard </a:t>
            </a:r>
          </a:p>
          <a:p>
            <a:pPr algn="l">
              <a:buFont typeface="Arial" pitchFamily="34" charset="0"/>
              <a:buChar char="•"/>
            </a:pPr>
            <a:r>
              <a:rPr lang="en-US" sz="2800" b="1" dirty="0">
                <a:latin typeface="Times New Roman" panose="02020603050405020304" pitchFamily="18" charset="0"/>
              </a:rPr>
              <a:t> AVPU		    Alert </a:t>
            </a:r>
          </a:p>
          <a:p>
            <a:pPr algn="l">
              <a:buFont typeface="Arial" pitchFamily="34" charset="0"/>
              <a:buChar char="•"/>
            </a:pPr>
            <a:r>
              <a:rPr lang="en-US" sz="2800" b="1" dirty="0">
                <a:latin typeface="Times New Roman" panose="02020603050405020304" pitchFamily="18" charset="0"/>
              </a:rPr>
              <a:t>Airway		    Patent – patient is talking well</a:t>
            </a:r>
          </a:p>
          <a:p>
            <a:pPr algn="l">
              <a:buFont typeface="Arial" pitchFamily="34" charset="0"/>
              <a:buChar char="•"/>
            </a:pPr>
            <a:r>
              <a:rPr lang="en-US" sz="2800" b="1" dirty="0">
                <a:latin typeface="Times New Roman" panose="02020603050405020304" pitchFamily="18" charset="0"/>
              </a:rPr>
              <a:t> Breathing	    	    RR 19 and unlabored</a:t>
            </a:r>
          </a:p>
          <a:p>
            <a:pPr algn="l">
              <a:buFont typeface="Arial" pitchFamily="34" charset="0"/>
              <a:buChar char="•"/>
            </a:pPr>
            <a:r>
              <a:rPr lang="en-US" sz="2800" b="1" dirty="0">
                <a:latin typeface="Times New Roman" panose="02020603050405020304" pitchFamily="18" charset="0"/>
              </a:rPr>
              <a:t> Radial Pulse 	    Present but weak</a:t>
            </a:r>
          </a:p>
          <a:p>
            <a:pPr algn="l">
              <a:buFont typeface="Arial" pitchFamily="34" charset="0"/>
              <a:buChar char="•"/>
            </a:pPr>
            <a:r>
              <a:rPr lang="en-US" sz="2800" b="1" dirty="0">
                <a:latin typeface="Times New Roman" panose="02020603050405020304" pitchFamily="18" charset="0"/>
              </a:rPr>
              <a:t> O2 Saturation	    97%</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5</a:t>
            </a:r>
          </a:p>
        </p:txBody>
      </p:sp>
      <p:sp>
        <p:nvSpPr>
          <p:cNvPr id="5" name="TextBox 4"/>
          <p:cNvSpPr txBox="1"/>
          <p:nvPr/>
        </p:nvSpPr>
        <p:spPr>
          <a:xfrm>
            <a:off x="152400" y="171962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152400" y="3505200"/>
            <a:ext cx="8534400" cy="2677656"/>
          </a:xfrm>
          <a:prstGeom prst="rect">
            <a:avLst/>
          </a:prstGeom>
          <a:noFill/>
        </p:spPr>
        <p:txBody>
          <a:bodyPr wrap="square" rtlCol="0">
            <a:spAutoFit/>
          </a:bodyPr>
          <a:lstStyle/>
          <a:p>
            <a:pPr algn="l"/>
            <a:r>
              <a:rPr lang="en-US" sz="2800" b="1" dirty="0">
                <a:latin typeface="Times New Roman" panose="02020603050405020304" pitchFamily="18" charset="0"/>
              </a:rPr>
              <a:t>1. Administer OTFC 800 ug for pain</a:t>
            </a:r>
          </a:p>
          <a:p>
            <a:pPr algn="l"/>
            <a:r>
              <a:rPr lang="en-US" sz="2800" b="1" dirty="0">
                <a:latin typeface="Times New Roman" panose="02020603050405020304" pitchFamily="18" charset="0"/>
              </a:rPr>
              <a:t>2. Apply a pelvic binder for suspected pelvic </a:t>
            </a:r>
          </a:p>
          <a:p>
            <a:pPr algn="l"/>
            <a:r>
              <a:rPr lang="en-US" sz="2800" b="1" dirty="0">
                <a:latin typeface="Times New Roman" panose="02020603050405020304" pitchFamily="18" charset="0"/>
              </a:rPr>
              <a:t>    fracture</a:t>
            </a:r>
          </a:p>
          <a:p>
            <a:pPr algn="l"/>
            <a:r>
              <a:rPr lang="en-US" sz="2800" b="1" dirty="0">
                <a:latin typeface="Times New Roman" panose="02020603050405020304" pitchFamily="18" charset="0"/>
              </a:rPr>
              <a:t>3. Start an IV and administer 500 mL of Hextend</a:t>
            </a:r>
          </a:p>
          <a:p>
            <a:pPr algn="l"/>
            <a:r>
              <a:rPr lang="en-US" sz="2800" b="1" dirty="0">
                <a:latin typeface="Times New Roman" panose="02020603050405020304" pitchFamily="18" charset="0"/>
              </a:rPr>
              <a:t>4. Administer the Combat Wound Medication</a:t>
            </a:r>
          </a:p>
          <a:p>
            <a:pPr algn="l"/>
            <a:r>
              <a:rPr lang="en-US" sz="2800" b="1" dirty="0">
                <a:latin typeface="Times New Roman" panose="02020603050405020304" pitchFamily="18" charset="0"/>
              </a:rPr>
              <a:t>    Pack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5</a:t>
            </a:r>
          </a:p>
        </p:txBody>
      </p:sp>
      <p:sp>
        <p:nvSpPr>
          <p:cNvPr id="5" name="TextBox 4"/>
          <p:cNvSpPr txBox="1"/>
          <p:nvPr/>
        </p:nvSpPr>
        <p:spPr>
          <a:xfrm>
            <a:off x="1954612" y="236220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166170"/>
            <a:ext cx="8763000" cy="3539430"/>
          </a:xfrm>
          <a:prstGeom prst="rect">
            <a:avLst/>
          </a:prstGeom>
          <a:solidFill>
            <a:srgbClr val="00B0F0">
              <a:alpha val="40000"/>
            </a:srgbClr>
          </a:solidFill>
          <a:ln w="25400">
            <a:solidFill>
              <a:schemeClr val="tx1"/>
            </a:solidFill>
          </a:ln>
        </p:spPr>
        <p:txBody>
          <a:bodyPr wrap="square" rtlCol="0">
            <a:spAutoFit/>
          </a:bodyPr>
          <a:lstStyle/>
          <a:p>
            <a:r>
              <a:rPr lang="en-US" sz="2800" b="1" dirty="0">
                <a:latin typeface="Times New Roman" panose="02020603050405020304" pitchFamily="18" charset="0"/>
              </a:rPr>
              <a:t>2. Apply a pelvic binder for suspected pelvic fracture</a:t>
            </a:r>
          </a:p>
          <a:p>
            <a:r>
              <a:rPr lang="en-US" sz="2800" b="1" dirty="0">
                <a:latin typeface="Times New Roman" panose="02020603050405020304" pitchFamily="18" charset="0"/>
              </a:rPr>
              <a:t> </a:t>
            </a:r>
          </a:p>
          <a:p>
            <a:pPr algn="l"/>
            <a:r>
              <a:rPr lang="en-US" sz="2400" b="1" dirty="0">
                <a:latin typeface="Times New Roman" panose="02020603050405020304" pitchFamily="18" charset="0"/>
              </a:rPr>
              <a:t>The diagnosis of immediate concern here is a suspected pelvic fracture, so a pelvic binder should be applied immediately. Pelvic fractures may be associated with non-compressible bleeding. This casualty has a weak radial pulse and may be going into hemorrhagic shock. He may need fluid resuscitation shortly, but the pelvic binder should be applied first. OTFC should not be used in this casualty.</a:t>
            </a:r>
            <a:endParaRPr lang="en-US" sz="2800" b="1" dirty="0">
              <a:latin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6</a:t>
            </a:r>
          </a:p>
        </p:txBody>
      </p:sp>
      <p:sp>
        <p:nvSpPr>
          <p:cNvPr id="5" name="TextBox 4"/>
          <p:cNvSpPr txBox="1"/>
          <p:nvPr/>
        </p:nvSpPr>
        <p:spPr>
          <a:xfrm>
            <a:off x="162054" y="2883456"/>
            <a:ext cx="7991346" cy="2831544"/>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An Army infantry squad is on foot patrol in Iraq</a:t>
            </a:r>
          </a:p>
          <a:p>
            <a:pPr marL="228600" indent="-228600" algn="l">
              <a:buFont typeface="Arial" pitchFamily="34" charset="0"/>
              <a:buChar char="•"/>
            </a:pPr>
            <a:r>
              <a:rPr lang="en-US" sz="2800" b="1" dirty="0">
                <a:latin typeface="Times New Roman" panose="02020603050405020304" pitchFamily="18" charset="0"/>
              </a:rPr>
              <a:t>A dismounted IED detonates, causing multiple casualties</a:t>
            </a:r>
          </a:p>
          <a:p>
            <a:pPr algn="l">
              <a:buFont typeface="Arial" pitchFamily="34" charset="0"/>
              <a:buChar char="•"/>
            </a:pPr>
            <a:r>
              <a:rPr lang="en-US" sz="2800" b="1" dirty="0">
                <a:latin typeface="Times New Roman" panose="02020603050405020304" pitchFamily="18" charset="0"/>
              </a:rPr>
              <a:t> There is no effective incoming fire at the moment</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6</a:t>
            </a:r>
          </a:p>
        </p:txBody>
      </p:sp>
      <p:sp>
        <p:nvSpPr>
          <p:cNvPr id="5" name="TextBox 4"/>
          <p:cNvSpPr txBox="1"/>
          <p:nvPr/>
        </p:nvSpPr>
        <p:spPr>
          <a:xfrm>
            <a:off x="152400" y="2226707"/>
            <a:ext cx="7757252" cy="4555093"/>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dirty="0">
                <a:latin typeface="Times New Roman" panose="02020603050405020304" pitchFamily="18" charset="0"/>
              </a:rPr>
              <a:t> </a:t>
            </a:r>
            <a:r>
              <a:rPr lang="en-US" sz="2800" b="1" dirty="0">
                <a:latin typeface="Times New Roman" panose="02020603050405020304" pitchFamily="18" charset="0"/>
              </a:rPr>
              <a:t>The casualty you are treating has bilateral </a:t>
            </a:r>
          </a:p>
          <a:p>
            <a:pPr algn="l"/>
            <a:r>
              <a:rPr lang="en-US" sz="2800" b="1" dirty="0">
                <a:latin typeface="Times New Roman" panose="02020603050405020304" pitchFamily="18" charset="0"/>
              </a:rPr>
              <a:t>   lower extremity amputations</a:t>
            </a:r>
          </a:p>
          <a:p>
            <a:pPr algn="l">
              <a:buFont typeface="Arial" pitchFamily="34" charset="0"/>
              <a:buChar char="•"/>
            </a:pPr>
            <a:r>
              <a:rPr lang="en-US" sz="2800" b="1" dirty="0">
                <a:latin typeface="Times New Roman" panose="02020603050405020304" pitchFamily="18" charset="0"/>
              </a:rPr>
              <a:t> Both are very high</a:t>
            </a:r>
          </a:p>
          <a:p>
            <a:pPr algn="l">
              <a:buFont typeface="Arial" pitchFamily="34" charset="0"/>
              <a:buChar char="•"/>
            </a:pPr>
            <a:r>
              <a:rPr lang="en-US" sz="2800" b="1" dirty="0">
                <a:latin typeface="Times New Roman" panose="02020603050405020304" pitchFamily="18" charset="0"/>
              </a:rPr>
              <a:t> There is severe bleeding from both amputation </a:t>
            </a:r>
          </a:p>
          <a:p>
            <a:pPr algn="l"/>
            <a:r>
              <a:rPr lang="en-US" sz="2800" b="1" dirty="0">
                <a:latin typeface="Times New Roman" panose="02020603050405020304" pitchFamily="18" charset="0"/>
              </a:rPr>
              <a:t>   sites</a:t>
            </a:r>
          </a:p>
          <a:p>
            <a:pPr algn="l">
              <a:buFont typeface="Arial" pitchFamily="34" charset="0"/>
              <a:buChar char="•"/>
            </a:pPr>
            <a:r>
              <a:rPr lang="en-US" sz="2800" b="1" dirty="0">
                <a:latin typeface="Times New Roman" panose="02020603050405020304" pitchFamily="18" charset="0"/>
              </a:rPr>
              <a:t> Limb tourniquets are judged unlikely to be </a:t>
            </a:r>
          </a:p>
          <a:p>
            <a:pPr algn="l"/>
            <a:r>
              <a:rPr lang="en-US" sz="2800" b="1" dirty="0">
                <a:latin typeface="Times New Roman" panose="02020603050405020304" pitchFamily="18" charset="0"/>
              </a:rPr>
              <a:t>   successful </a:t>
            </a:r>
          </a:p>
          <a:p>
            <a:pPr algn="l">
              <a:buFont typeface="Arial" pitchFamily="34" charset="0"/>
              <a:buChar char="•"/>
            </a:pPr>
            <a:r>
              <a:rPr lang="en-US" sz="2800" b="1" dirty="0">
                <a:latin typeface="Times New Roman" panose="02020603050405020304" pitchFamily="18" charset="0"/>
              </a:rPr>
              <a:t> No other life-threatening injuries are noted</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6</a:t>
            </a:r>
          </a:p>
        </p:txBody>
      </p:sp>
      <p:sp>
        <p:nvSpPr>
          <p:cNvPr id="5" name="TextBox 4"/>
          <p:cNvSpPr txBox="1"/>
          <p:nvPr/>
        </p:nvSpPr>
        <p:spPr>
          <a:xfrm>
            <a:off x="-76200" y="20688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761125"/>
            <a:ext cx="8534400" cy="3477875"/>
          </a:xfrm>
          <a:prstGeom prst="rect">
            <a:avLst/>
          </a:prstGeom>
          <a:noFill/>
        </p:spPr>
        <p:txBody>
          <a:bodyPr wrap="square" rtlCol="0">
            <a:spAutoFit/>
          </a:bodyPr>
          <a:lstStyle/>
          <a:p>
            <a:pPr marL="457200" indent="-457200" algn="l"/>
            <a:r>
              <a:rPr lang="en-US" sz="2400" b="1" dirty="0">
                <a:latin typeface="Times New Roman" panose="02020603050405020304" pitchFamily="18" charset="0"/>
              </a:rPr>
              <a:t>1.  Administer ketamine since this casualty is at risk of </a:t>
            </a:r>
          </a:p>
          <a:p>
            <a:pPr marL="457200" indent="-457200" algn="l"/>
            <a:r>
              <a:rPr lang="en-US" sz="2400" b="1" dirty="0">
                <a:latin typeface="Times New Roman" panose="02020603050405020304" pitchFamily="18" charset="0"/>
              </a:rPr>
              <a:t>      going into shock</a:t>
            </a:r>
          </a:p>
          <a:p>
            <a:pPr algn="l"/>
            <a:r>
              <a:rPr lang="en-US" sz="2400" b="1" dirty="0">
                <a:latin typeface="Times New Roman" panose="02020603050405020304" pitchFamily="18" charset="0"/>
              </a:rPr>
              <a:t>2.  Start an IV and administer TXA</a:t>
            </a:r>
          </a:p>
          <a:p>
            <a:pPr marL="457200" indent="-457200" algn="l"/>
            <a:r>
              <a:rPr lang="en-US" sz="2400" b="1" dirty="0">
                <a:latin typeface="Times New Roman" panose="02020603050405020304" pitchFamily="18" charset="0"/>
              </a:rPr>
              <a:t>3.  Construct pressure dressing's using standard gauze</a:t>
            </a:r>
          </a:p>
          <a:p>
            <a:pPr marL="457200" indent="-457200" algn="l"/>
            <a:r>
              <a:rPr lang="en-US" sz="2400" b="1" dirty="0">
                <a:latin typeface="Times New Roman" panose="02020603050405020304" pitchFamily="18" charset="0"/>
              </a:rPr>
              <a:t>     for both amputation sites</a:t>
            </a:r>
          </a:p>
          <a:p>
            <a:pPr algn="l"/>
            <a:r>
              <a:rPr lang="en-US" sz="2400" b="1" dirty="0">
                <a:latin typeface="Times New Roman" panose="02020603050405020304" pitchFamily="18" charset="0"/>
              </a:rPr>
              <a:t>4. Apply direct pressure with Combat Gauze until the </a:t>
            </a:r>
          </a:p>
          <a:p>
            <a:pPr algn="l"/>
            <a:r>
              <a:rPr lang="en-US" sz="2400" b="1" dirty="0">
                <a:latin typeface="Times New Roman" panose="02020603050405020304" pitchFamily="18" charset="0"/>
              </a:rPr>
              <a:t>     unit’s SAM Junctional Tourniquet is ready to apply</a:t>
            </a:r>
          </a:p>
          <a:p>
            <a:pPr algn="l"/>
            <a:r>
              <a:rPr lang="en-US" sz="2400" b="1" dirty="0">
                <a:latin typeface="Times New Roman" panose="02020603050405020304" pitchFamily="18" charset="0"/>
              </a:rPr>
              <a:t> </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6</a:t>
            </a:r>
          </a:p>
        </p:txBody>
      </p:sp>
      <p:sp>
        <p:nvSpPr>
          <p:cNvPr id="5" name="TextBox 4"/>
          <p:cNvSpPr txBox="1"/>
          <p:nvPr/>
        </p:nvSpPr>
        <p:spPr>
          <a:xfrm>
            <a:off x="1828800" y="19913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858393"/>
            <a:ext cx="8763000" cy="3847207"/>
          </a:xfrm>
          <a:prstGeom prst="rect">
            <a:avLst/>
          </a:prstGeom>
          <a:solidFill>
            <a:srgbClr val="00B0F0">
              <a:alpha val="40000"/>
            </a:srgbClr>
          </a:solidFill>
          <a:ln w="25400">
            <a:solidFill>
              <a:schemeClr val="tx1"/>
            </a:solidFill>
          </a:ln>
        </p:spPr>
        <p:txBody>
          <a:bodyPr wrap="square" rtlCol="0">
            <a:spAutoFit/>
          </a:bodyPr>
          <a:lstStyle/>
          <a:p>
            <a:r>
              <a:rPr lang="en-US" sz="2400" b="1" dirty="0">
                <a:latin typeface="Times New Roman" panose="02020603050405020304" pitchFamily="18" charset="0"/>
              </a:rPr>
              <a:t>4. Apply direct pressure with Combat Gauze until the unit’s SAM junctional tourniquet is ready to apply</a:t>
            </a:r>
          </a:p>
          <a:p>
            <a:r>
              <a:rPr lang="en-US" sz="2400" b="1" dirty="0">
                <a:latin typeface="Times New Roman" panose="02020603050405020304" pitchFamily="18" charset="0"/>
              </a:rPr>
              <a:t> </a:t>
            </a:r>
          </a:p>
          <a:p>
            <a:pPr algn="l"/>
            <a:r>
              <a:rPr lang="en-US" sz="2400" b="1" dirty="0">
                <a:latin typeface="Times New Roman" panose="02020603050405020304" pitchFamily="18" charset="0"/>
              </a:rPr>
              <a:t>The correct next action is to apply direct pressure with Combat Gauze until a junctional tourniquet is ready to apply. This action may prevent the casualty from going into shock. An IV, TXA, and ketamine are all good follow-on actions in this casualty, but the first priority is to control massive hemorrhage, which this casualty currently has.</a:t>
            </a:r>
          </a:p>
          <a:p>
            <a:endParaRPr lang="en-US" sz="2800" b="1" dirty="0">
              <a:latin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Circulation Case Study 1</a:t>
            </a:r>
          </a:p>
        </p:txBody>
      </p:sp>
      <p:sp>
        <p:nvSpPr>
          <p:cNvPr id="5" name="TextBox 4"/>
          <p:cNvSpPr txBox="1"/>
          <p:nvPr/>
        </p:nvSpPr>
        <p:spPr>
          <a:xfrm>
            <a:off x="381000" y="2743200"/>
            <a:ext cx="8568315" cy="2831544"/>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is moving outside of a village</a:t>
            </a:r>
          </a:p>
          <a:p>
            <a:pPr algn="l">
              <a:buFont typeface="Arial" pitchFamily="34" charset="0"/>
              <a:buChar char="•"/>
            </a:pPr>
            <a:r>
              <a:rPr lang="en-US" sz="2800" b="1" dirty="0">
                <a:latin typeface="Times New Roman" panose="02020603050405020304" pitchFamily="18" charset="0"/>
              </a:rPr>
              <a:t> There is a single shot from somewhere in the </a:t>
            </a:r>
          </a:p>
          <a:p>
            <a:pPr algn="l"/>
            <a:r>
              <a:rPr lang="en-US" sz="2800" b="1" dirty="0">
                <a:latin typeface="Times New Roman" panose="02020603050405020304" pitchFamily="18" charset="0"/>
              </a:rPr>
              <a:t>      village</a:t>
            </a:r>
          </a:p>
          <a:p>
            <a:pPr algn="l">
              <a:buFont typeface="Arial" pitchFamily="34" charset="0"/>
              <a:buChar char="•"/>
            </a:pPr>
            <a:r>
              <a:rPr lang="en-US" sz="2800" b="1" dirty="0">
                <a:latin typeface="Times New Roman" panose="02020603050405020304" pitchFamily="18" charset="0"/>
              </a:rPr>
              <a:t> No other hostile fire</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76200"/>
            <a:ext cx="6226384"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1</a:t>
            </a:r>
          </a:p>
        </p:txBody>
      </p:sp>
      <p:sp>
        <p:nvSpPr>
          <p:cNvPr id="5" name="TextBox 4"/>
          <p:cNvSpPr txBox="1"/>
          <p:nvPr/>
        </p:nvSpPr>
        <p:spPr>
          <a:xfrm>
            <a:off x="381000" y="2654856"/>
            <a:ext cx="7866064" cy="2831544"/>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Single gunshot wound to abdomen </a:t>
            </a:r>
          </a:p>
          <a:p>
            <a:pPr algn="l">
              <a:buFont typeface="Arial" pitchFamily="34" charset="0"/>
              <a:buChar char="•"/>
            </a:pPr>
            <a:r>
              <a:rPr lang="en-US" sz="2800" b="1" dirty="0">
                <a:latin typeface="Times New Roman" panose="02020603050405020304" pitchFamily="18" charset="0"/>
              </a:rPr>
              <a:t> The casualty is alert and in moderate pain</a:t>
            </a:r>
          </a:p>
          <a:p>
            <a:pPr algn="l">
              <a:buFont typeface="Arial" pitchFamily="34" charset="0"/>
              <a:buChar char="•"/>
            </a:pPr>
            <a:r>
              <a:rPr lang="en-US" sz="2800" b="1" dirty="0">
                <a:latin typeface="Times New Roman" panose="02020603050405020304" pitchFamily="18" charset="0"/>
              </a:rPr>
              <a:t> There is no life-threatening external hemorrhage</a:t>
            </a:r>
          </a:p>
          <a:p>
            <a:pPr algn="l">
              <a:buFont typeface="Arial" pitchFamily="34" charset="0"/>
              <a:buChar char="•"/>
            </a:pPr>
            <a:r>
              <a:rPr lang="en-US" sz="2800" b="1" dirty="0">
                <a:latin typeface="Times New Roman" panose="02020603050405020304" pitchFamily="18" charset="0"/>
              </a:rPr>
              <a:t> There is a normal radial pulse</a:t>
            </a:r>
            <a:br>
              <a:rPr lang="en-US" sz="2800" b="1" dirty="0">
                <a:latin typeface="Times New Roman" panose="02020603050405020304" pitchFamily="18" charset="0"/>
              </a:rPr>
            </a:br>
            <a:endParaRPr lang="en-US" sz="2800" b="1" dirty="0">
              <a:latin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1</a:t>
            </a:r>
          </a:p>
        </p:txBody>
      </p:sp>
      <p:sp>
        <p:nvSpPr>
          <p:cNvPr id="5" name="TextBox 4"/>
          <p:cNvSpPr txBox="1"/>
          <p:nvPr/>
        </p:nvSpPr>
        <p:spPr>
          <a:xfrm>
            <a:off x="249082" y="2628543"/>
            <a:ext cx="7980518" cy="2400657"/>
          </a:xfrm>
          <a:prstGeom prst="rect">
            <a:avLst/>
          </a:prstGeom>
          <a:noFill/>
        </p:spPr>
        <p:txBody>
          <a:bodyPr wrap="non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dirty="0">
                <a:latin typeface="Times New Roman" panose="02020603050405020304" pitchFamily="18" charset="0"/>
              </a:rPr>
              <a:t> </a:t>
            </a:r>
            <a:r>
              <a:rPr lang="en-US" sz="2800" b="1" dirty="0">
                <a:latin typeface="Times New Roman" panose="02020603050405020304" pitchFamily="18" charset="0"/>
              </a:rPr>
              <a:t>A unit is on a dismounted mission in Afghanistan.</a:t>
            </a:r>
          </a:p>
          <a:p>
            <a:pPr algn="l">
              <a:buFont typeface="Arial" pitchFamily="34" charset="0"/>
              <a:buChar char="•"/>
            </a:pPr>
            <a:r>
              <a:rPr lang="en-US" sz="2800" b="1" dirty="0">
                <a:latin typeface="Times New Roman" panose="02020603050405020304" pitchFamily="18" charset="0"/>
              </a:rPr>
              <a:t> Dismounted IED attack.</a:t>
            </a:r>
          </a:p>
          <a:p>
            <a:pPr algn="l">
              <a:buFont typeface="Arial" pitchFamily="34" charset="0"/>
              <a:buChar char="•"/>
            </a:pPr>
            <a:r>
              <a:rPr lang="en-US" sz="2800" b="1" dirty="0">
                <a:latin typeface="Times New Roman" panose="02020603050405020304" pitchFamily="18" charset="0"/>
              </a:rPr>
              <a:t> The unit has no junctional tourniquets.</a:t>
            </a:r>
          </a:p>
          <a:p>
            <a:pPr algn="l">
              <a:buFont typeface="Arial" pitchFamily="34" charset="0"/>
              <a:buChar char="•"/>
            </a:pPr>
            <a:r>
              <a:rPr lang="en-US" sz="2800" b="1" dirty="0">
                <a:latin typeface="Times New Roman" panose="02020603050405020304" pitchFamily="18" charset="0"/>
              </a:rPr>
              <a:t> There is no effective incoming fire at the moment.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76200"/>
            <a:ext cx="6226384"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Circulation Case Study 1</a:t>
            </a:r>
          </a:p>
        </p:txBody>
      </p:sp>
      <p:sp>
        <p:nvSpPr>
          <p:cNvPr id="5" name="TextBox 4"/>
          <p:cNvSpPr txBox="1"/>
          <p:nvPr/>
        </p:nvSpPr>
        <p:spPr>
          <a:xfrm>
            <a:off x="1295400" y="2590800"/>
            <a:ext cx="7391400" cy="3108543"/>
          </a:xfrm>
          <a:prstGeom prst="rect">
            <a:avLst/>
          </a:prstGeom>
          <a:noFill/>
        </p:spPr>
        <p:txBody>
          <a:bodyPr wrap="squar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18 and unlabored</a:t>
            </a:r>
          </a:p>
          <a:p>
            <a:pPr algn="l">
              <a:buFont typeface="Arial" pitchFamily="34" charset="0"/>
              <a:buChar char="•"/>
            </a:pPr>
            <a:r>
              <a:rPr lang="en-US" sz="2800" b="1" dirty="0">
                <a:latin typeface="Times New Roman" panose="02020603050405020304" pitchFamily="18" charset="0"/>
              </a:rPr>
              <a:t> Radial Pulse 	    Strong</a:t>
            </a:r>
          </a:p>
          <a:p>
            <a:pPr algn="l">
              <a:buFont typeface="Arial" pitchFamily="34" charset="0"/>
              <a:buChar char="•"/>
            </a:pPr>
            <a:r>
              <a:rPr lang="en-US" sz="2800" b="1" dirty="0">
                <a:latin typeface="Times New Roman" panose="02020603050405020304" pitchFamily="18" charset="0"/>
              </a:rPr>
              <a:t> O2 Saturation	    97%</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76200"/>
            <a:ext cx="6226384" cy="2062103"/>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1</a:t>
            </a:r>
          </a:p>
          <a:p>
            <a:endParaRPr lang="en-US" sz="4400" b="1" dirty="0">
              <a:latin typeface="Times New Roman" panose="02020603050405020304" pitchFamily="18" charset="0"/>
            </a:endParaRPr>
          </a:p>
        </p:txBody>
      </p:sp>
      <p:sp>
        <p:nvSpPr>
          <p:cNvPr id="5" name="TextBox 4"/>
          <p:cNvSpPr txBox="1"/>
          <p:nvPr/>
        </p:nvSpPr>
        <p:spPr>
          <a:xfrm>
            <a:off x="0" y="171962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429000"/>
            <a:ext cx="8534400" cy="2677656"/>
          </a:xfrm>
          <a:prstGeom prst="rect">
            <a:avLst/>
          </a:prstGeom>
          <a:noFill/>
        </p:spPr>
        <p:txBody>
          <a:bodyPr wrap="square" rtlCol="0">
            <a:spAutoFit/>
          </a:bodyPr>
          <a:lstStyle/>
          <a:p>
            <a:pPr algn="l"/>
            <a:r>
              <a:rPr lang="en-US" sz="2800" b="1" dirty="0">
                <a:latin typeface="Times New Roman" panose="02020603050405020304" pitchFamily="18" charset="0"/>
              </a:rPr>
              <a:t>1.  Start an IV and administer TXA immediately</a:t>
            </a:r>
            <a:br>
              <a:rPr lang="en-US" sz="2800" b="1" dirty="0">
                <a:latin typeface="Times New Roman" panose="02020603050405020304" pitchFamily="18" charset="0"/>
              </a:rPr>
            </a:br>
            <a:r>
              <a:rPr lang="en-US" sz="2800" b="1" dirty="0">
                <a:latin typeface="Times New Roman" panose="02020603050405020304" pitchFamily="18" charset="0"/>
              </a:rPr>
              <a:t>2.  Start an IV and administer a unit of freeze</a:t>
            </a:r>
          </a:p>
          <a:p>
            <a:pPr algn="l"/>
            <a:r>
              <a:rPr lang="en-US" sz="2800" b="1" dirty="0">
                <a:latin typeface="Times New Roman" panose="02020603050405020304" pitchFamily="18" charset="0"/>
              </a:rPr>
              <a:t>        dried plasma</a:t>
            </a:r>
            <a:br>
              <a:rPr lang="en-US" sz="2800" b="1" dirty="0">
                <a:latin typeface="Times New Roman" panose="02020603050405020304" pitchFamily="18" charset="0"/>
              </a:rPr>
            </a:br>
            <a:r>
              <a:rPr lang="en-US" sz="2800" b="1" dirty="0">
                <a:latin typeface="Times New Roman" panose="02020603050405020304" pitchFamily="18" charset="0"/>
              </a:rPr>
              <a:t>3.  Administer 50 mg of ketamine IM</a:t>
            </a:r>
          </a:p>
          <a:p>
            <a:pPr algn="l"/>
            <a:r>
              <a:rPr lang="en-US" sz="2800" b="1" dirty="0">
                <a:latin typeface="Times New Roman" panose="02020603050405020304" pitchFamily="18" charset="0"/>
              </a:rPr>
              <a:t>4.  Administer an 800ug fentanyl lozenge</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0"/>
            <a:ext cx="6226384" cy="2062103"/>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1</a:t>
            </a:r>
          </a:p>
          <a:p>
            <a:endParaRPr lang="en-US" sz="4400" b="1" dirty="0">
              <a:latin typeface="Times New Roman" panose="02020603050405020304" pitchFamily="18" charset="0"/>
            </a:endParaRPr>
          </a:p>
        </p:txBody>
      </p:sp>
      <p:sp>
        <p:nvSpPr>
          <p:cNvPr id="5" name="TextBox 4"/>
          <p:cNvSpPr txBox="1"/>
          <p:nvPr/>
        </p:nvSpPr>
        <p:spPr>
          <a:xfrm>
            <a:off x="1828800" y="266700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581400"/>
            <a:ext cx="8763000" cy="2677656"/>
          </a:xfrm>
          <a:prstGeom prst="rect">
            <a:avLst/>
          </a:prstGeom>
          <a:solidFill>
            <a:srgbClr val="00B0F0">
              <a:alpha val="39000"/>
            </a:srgbClr>
          </a:solidFill>
          <a:ln w="25400">
            <a:solidFill>
              <a:schemeClr val="tx1"/>
            </a:solidFill>
          </a:ln>
        </p:spPr>
        <p:txBody>
          <a:bodyPr wrap="square" rtlCol="0">
            <a:spAutoFit/>
          </a:bodyPr>
          <a:lstStyle/>
          <a:p>
            <a:r>
              <a:rPr lang="en-US" sz="2800" b="1" dirty="0">
                <a:latin typeface="Times New Roman" panose="02020603050405020304" pitchFamily="18" charset="0"/>
              </a:rPr>
              <a:t>1. Start an IV and administer TXA </a:t>
            </a:r>
            <a:r>
              <a:rPr lang="en-US" sz="2800" b="1" u="sng" dirty="0">
                <a:latin typeface="Times New Roman" panose="02020603050405020304" pitchFamily="18" charset="0"/>
              </a:rPr>
              <a:t>immediately</a:t>
            </a:r>
            <a:br>
              <a:rPr lang="en-US" sz="2800" b="1" dirty="0">
                <a:latin typeface="Times New Roman" panose="02020603050405020304" pitchFamily="18" charset="0"/>
              </a:rPr>
            </a:br>
            <a:endParaRPr lang="en-US" sz="2800" b="1" dirty="0">
              <a:latin typeface="Times New Roman" panose="02020603050405020304" pitchFamily="18" charset="0"/>
            </a:endParaRPr>
          </a:p>
          <a:p>
            <a:pPr algn="l"/>
            <a:r>
              <a:rPr lang="en-US" sz="2800" b="1" dirty="0">
                <a:latin typeface="Times New Roman" panose="02020603050405020304" pitchFamily="18" charset="0"/>
              </a:rPr>
              <a:t>This casualty may have life-threatening intra-abdominal hemorrhage. The next action should be to immediately start an IV and infuse 1 gm of TXA over 10 minutes.</a:t>
            </a:r>
          </a:p>
          <a:p>
            <a:endParaRPr lang="en-US" sz="2800" dirty="0">
              <a:latin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76200"/>
            <a:ext cx="6226384"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2</a:t>
            </a:r>
          </a:p>
        </p:txBody>
      </p:sp>
      <p:sp>
        <p:nvSpPr>
          <p:cNvPr id="5" name="TextBox 4"/>
          <p:cNvSpPr txBox="1"/>
          <p:nvPr/>
        </p:nvSpPr>
        <p:spPr>
          <a:xfrm>
            <a:off x="293900" y="2959656"/>
            <a:ext cx="7372275" cy="2831544"/>
          </a:xfrm>
          <a:prstGeom prst="rect">
            <a:avLst/>
          </a:prstGeom>
          <a:noFill/>
        </p:spPr>
        <p:txBody>
          <a:bodyPr wrap="non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is patrolling outside of a village</a:t>
            </a:r>
          </a:p>
          <a:p>
            <a:pPr algn="l">
              <a:buFont typeface="Arial" pitchFamily="34" charset="0"/>
              <a:buChar char="•"/>
            </a:pPr>
            <a:r>
              <a:rPr lang="en-US" sz="2800" b="1" dirty="0">
                <a:latin typeface="Times New Roman" panose="02020603050405020304" pitchFamily="18" charset="0"/>
              </a:rPr>
              <a:t>  There is a single shot from somewhere in the </a:t>
            </a:r>
          </a:p>
          <a:p>
            <a:pPr algn="l"/>
            <a:r>
              <a:rPr lang="en-US" sz="2800" b="1" dirty="0">
                <a:latin typeface="Times New Roman" panose="02020603050405020304" pitchFamily="18" charset="0"/>
              </a:rPr>
              <a:t>    village</a:t>
            </a:r>
          </a:p>
          <a:p>
            <a:pPr algn="l">
              <a:buFont typeface="Arial" pitchFamily="34" charset="0"/>
              <a:buChar char="•"/>
            </a:pPr>
            <a:r>
              <a:rPr lang="en-US" sz="2800" b="1" dirty="0">
                <a:latin typeface="Times New Roman" panose="02020603050405020304" pitchFamily="18" charset="0"/>
              </a:rPr>
              <a:t>  No other hostile fire</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76200"/>
            <a:ext cx="6226384" cy="2062103"/>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2</a:t>
            </a:r>
          </a:p>
          <a:p>
            <a:endParaRPr lang="en-US" sz="4400" b="1" dirty="0">
              <a:latin typeface="Times New Roman" panose="02020603050405020304" pitchFamily="18" charset="0"/>
            </a:endParaRPr>
          </a:p>
        </p:txBody>
      </p:sp>
      <p:sp>
        <p:nvSpPr>
          <p:cNvPr id="5" name="TextBox 4"/>
          <p:cNvSpPr txBox="1"/>
          <p:nvPr/>
        </p:nvSpPr>
        <p:spPr>
          <a:xfrm>
            <a:off x="228600" y="2438400"/>
            <a:ext cx="8010078" cy="3693319"/>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Single gunshot wound to abdomen </a:t>
            </a:r>
          </a:p>
          <a:p>
            <a:pPr algn="l">
              <a:buFont typeface="Arial" pitchFamily="34" charset="0"/>
              <a:buChar char="•"/>
            </a:pPr>
            <a:r>
              <a:rPr lang="en-US" sz="2800" b="1" dirty="0">
                <a:latin typeface="Times New Roman" panose="02020603050405020304" pitchFamily="18" charset="0"/>
              </a:rPr>
              <a:t> The casualty was alert initially but is now </a:t>
            </a:r>
          </a:p>
          <a:p>
            <a:pPr algn="l"/>
            <a:r>
              <a:rPr lang="en-US" sz="2800" b="1" dirty="0">
                <a:latin typeface="Times New Roman" panose="02020603050405020304" pitchFamily="18" charset="0"/>
              </a:rPr>
              <a:t>   becoming confused</a:t>
            </a:r>
          </a:p>
          <a:p>
            <a:pPr algn="l">
              <a:buFont typeface="Arial" pitchFamily="34" charset="0"/>
              <a:buChar char="•"/>
            </a:pPr>
            <a:r>
              <a:rPr lang="en-US" sz="2800" b="1" dirty="0">
                <a:latin typeface="Times New Roman" panose="02020603050405020304" pitchFamily="18" charset="0"/>
              </a:rPr>
              <a:t> The radial pulse is weak </a:t>
            </a:r>
          </a:p>
          <a:p>
            <a:pPr algn="l">
              <a:buFont typeface="Arial" pitchFamily="34" charset="0"/>
              <a:buChar char="•"/>
            </a:pPr>
            <a:r>
              <a:rPr lang="en-US" sz="2800" b="1" dirty="0">
                <a:latin typeface="Times New Roman" panose="02020603050405020304" pitchFamily="18" charset="0"/>
              </a:rPr>
              <a:t> You have already started an IV and administered </a:t>
            </a:r>
          </a:p>
          <a:p>
            <a:pPr algn="l"/>
            <a:r>
              <a:rPr lang="en-US" sz="2800" b="1" dirty="0">
                <a:latin typeface="Times New Roman" panose="02020603050405020304" pitchFamily="18" charset="0"/>
              </a:rPr>
              <a:t>   a gram of TXA</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76200"/>
            <a:ext cx="6226384"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2</a:t>
            </a:r>
          </a:p>
        </p:txBody>
      </p:sp>
      <p:sp>
        <p:nvSpPr>
          <p:cNvPr id="5" name="TextBox 4"/>
          <p:cNvSpPr txBox="1"/>
          <p:nvPr/>
        </p:nvSpPr>
        <p:spPr>
          <a:xfrm>
            <a:off x="884614" y="2682657"/>
            <a:ext cx="7649786" cy="3108543"/>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 but confused</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20 and unlabored</a:t>
            </a:r>
          </a:p>
          <a:p>
            <a:pPr algn="l">
              <a:buFont typeface="Arial" pitchFamily="34" charset="0"/>
              <a:buChar char="•"/>
            </a:pPr>
            <a:r>
              <a:rPr lang="en-US" sz="2800" b="1" dirty="0">
                <a:latin typeface="Times New Roman" panose="02020603050405020304" pitchFamily="18" charset="0"/>
              </a:rPr>
              <a:t> Radial Pulse 	     Present but rapid and weak</a:t>
            </a:r>
          </a:p>
          <a:p>
            <a:pPr algn="l">
              <a:buFont typeface="Arial" pitchFamily="34" charset="0"/>
              <a:buChar char="•"/>
            </a:pPr>
            <a:r>
              <a:rPr lang="en-US" sz="2800" b="1" dirty="0">
                <a:latin typeface="Times New Roman" panose="02020603050405020304" pitchFamily="18" charset="0"/>
              </a:rPr>
              <a:t> O2 Saturation	     96%</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76200"/>
            <a:ext cx="6226384"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2</a:t>
            </a:r>
          </a:p>
        </p:txBody>
      </p:sp>
      <p:sp>
        <p:nvSpPr>
          <p:cNvPr id="5" name="TextBox 4"/>
          <p:cNvSpPr txBox="1"/>
          <p:nvPr/>
        </p:nvSpPr>
        <p:spPr>
          <a:xfrm>
            <a:off x="-76200" y="198120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76200" y="3673257"/>
            <a:ext cx="8534400" cy="3108543"/>
          </a:xfrm>
          <a:prstGeom prst="rect">
            <a:avLst/>
          </a:prstGeom>
          <a:noFill/>
        </p:spPr>
        <p:txBody>
          <a:bodyPr wrap="square" rtlCol="0">
            <a:spAutoFit/>
          </a:bodyPr>
          <a:lstStyle/>
          <a:p>
            <a:pPr algn="l"/>
            <a:r>
              <a:rPr lang="en-US" sz="2800" b="1" dirty="0">
                <a:latin typeface="Times New Roman" panose="02020603050405020304" pitchFamily="18" charset="0"/>
              </a:rPr>
              <a:t>1. Administer another gram of TXA</a:t>
            </a:r>
          </a:p>
          <a:p>
            <a:pPr algn="l"/>
            <a:r>
              <a:rPr lang="en-US" sz="2800" b="1" dirty="0">
                <a:latin typeface="Times New Roman" panose="02020603050405020304" pitchFamily="18" charset="0"/>
              </a:rPr>
              <a:t>2. Infuse 500 mL of Hextend</a:t>
            </a:r>
          </a:p>
          <a:p>
            <a:pPr algn="l"/>
            <a:r>
              <a:rPr lang="en-US" sz="2800" b="1" dirty="0">
                <a:latin typeface="Times New Roman" panose="02020603050405020304" pitchFamily="18" charset="0"/>
              </a:rPr>
              <a:t>3. Administer a unit of fresh whole blood as per</a:t>
            </a:r>
          </a:p>
          <a:p>
            <a:pPr algn="l"/>
            <a:r>
              <a:rPr lang="en-US" sz="2800" b="1" dirty="0">
                <a:latin typeface="Times New Roman" panose="02020603050405020304" pitchFamily="18" charset="0"/>
              </a:rPr>
              <a:t>    unit protocol</a:t>
            </a:r>
          </a:p>
          <a:p>
            <a:pPr algn="l"/>
            <a:r>
              <a:rPr lang="en-US" sz="2800" b="1" dirty="0">
                <a:latin typeface="Times New Roman" panose="02020603050405020304" pitchFamily="18" charset="0"/>
              </a:rPr>
              <a:t>4. Administer 1 gm of ertapenem to prevent </a:t>
            </a:r>
          </a:p>
          <a:p>
            <a:pPr algn="l"/>
            <a:r>
              <a:rPr lang="en-US" sz="2800" b="1" dirty="0">
                <a:latin typeface="Times New Roman" panose="02020603050405020304" pitchFamily="18" charset="0"/>
              </a:rPr>
              <a:t>    infection  </a:t>
            </a:r>
            <a:br>
              <a:rPr lang="en-US" sz="2800" b="1" dirty="0">
                <a:latin typeface="Times New Roman" panose="02020603050405020304" pitchFamily="18" charset="0"/>
              </a:rPr>
            </a:br>
            <a:endParaRPr lang="en-US" sz="2800" b="1" dirty="0">
              <a:latin typeface="Times New Roman" panose="02020603050405020304"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4" y="0"/>
            <a:ext cx="6226384"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2</a:t>
            </a:r>
          </a:p>
        </p:txBody>
      </p:sp>
      <p:sp>
        <p:nvSpPr>
          <p:cNvPr id="5" name="TextBox 4"/>
          <p:cNvSpPr txBox="1"/>
          <p:nvPr/>
        </p:nvSpPr>
        <p:spPr>
          <a:xfrm>
            <a:off x="1828800" y="19151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11" name="TextBox 10"/>
          <p:cNvSpPr txBox="1"/>
          <p:nvPr/>
        </p:nvSpPr>
        <p:spPr>
          <a:xfrm>
            <a:off x="767811" y="2659082"/>
            <a:ext cx="7514814" cy="3970318"/>
          </a:xfrm>
          <a:prstGeom prst="rect">
            <a:avLst/>
          </a:prstGeom>
          <a:solidFill>
            <a:srgbClr val="00B0F0">
              <a:alpha val="40000"/>
            </a:srgbClr>
          </a:solidFill>
          <a:ln w="25400">
            <a:solidFill>
              <a:schemeClr val="tx1"/>
            </a:solidFill>
          </a:ln>
        </p:spPr>
        <p:txBody>
          <a:bodyPr wrap="none" rtlCol="0">
            <a:spAutoFit/>
          </a:bodyPr>
          <a:lstStyle/>
          <a:p>
            <a:r>
              <a:rPr lang="en-US" sz="2800" b="1" dirty="0">
                <a:latin typeface="Times New Roman" panose="02020603050405020304" pitchFamily="18" charset="0"/>
              </a:rPr>
              <a:t>3. Administer a unit of fresh whole blood as </a:t>
            </a:r>
          </a:p>
          <a:p>
            <a:r>
              <a:rPr lang="en-US" sz="2800" b="1" dirty="0">
                <a:latin typeface="Times New Roman" panose="02020603050405020304" pitchFamily="18" charset="0"/>
              </a:rPr>
              <a:t>per unit protocol</a:t>
            </a:r>
          </a:p>
          <a:p>
            <a:pPr algn="l"/>
            <a:r>
              <a:rPr lang="en-US" sz="2800" b="1" dirty="0">
                <a:latin typeface="Times New Roman" panose="02020603050405020304" pitchFamily="18" charset="0"/>
              </a:rPr>
              <a:t> </a:t>
            </a:r>
          </a:p>
          <a:p>
            <a:pPr algn="l"/>
            <a:r>
              <a:rPr lang="en-US" sz="2800" b="1" dirty="0">
                <a:latin typeface="Times New Roman" panose="02020603050405020304" pitchFamily="18" charset="0"/>
              </a:rPr>
              <a:t>The casualty has gone into shock from intra-</a:t>
            </a:r>
          </a:p>
          <a:p>
            <a:pPr algn="l"/>
            <a:r>
              <a:rPr lang="en-US" sz="2800" b="1" dirty="0">
                <a:latin typeface="Times New Roman" panose="02020603050405020304" pitchFamily="18" charset="0"/>
              </a:rPr>
              <a:t>abdominal hemorrhage. The best resuscitation </a:t>
            </a:r>
          </a:p>
          <a:p>
            <a:pPr algn="l"/>
            <a:r>
              <a:rPr lang="en-US" sz="2800" b="1" dirty="0">
                <a:latin typeface="Times New Roman" panose="02020603050405020304" pitchFamily="18" charset="0"/>
              </a:rPr>
              <a:t>fluid for hemorrhagic shock is whole blood and</a:t>
            </a:r>
          </a:p>
          <a:p>
            <a:pPr algn="l"/>
            <a:r>
              <a:rPr lang="en-US" sz="2800" b="1" dirty="0">
                <a:latin typeface="Times New Roman" panose="02020603050405020304" pitchFamily="18" charset="0"/>
              </a:rPr>
              <a:t>giving a unit of that should be the next action </a:t>
            </a:r>
          </a:p>
          <a:p>
            <a:pPr algn="l"/>
            <a:r>
              <a:rPr lang="en-US" sz="2800" b="1" dirty="0">
                <a:latin typeface="Times New Roman" panose="02020603050405020304" pitchFamily="18" charset="0"/>
              </a:rPr>
              <a:t>taken.</a:t>
            </a:r>
          </a:p>
          <a:p>
            <a:endParaRPr lang="en-US" sz="2800" b="1" dirty="0">
              <a:latin typeface="Times New Roman" panose="02020603050405020304"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3" y="76200"/>
            <a:ext cx="6226383"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Circulation Case Study 3</a:t>
            </a:r>
          </a:p>
        </p:txBody>
      </p:sp>
      <p:sp>
        <p:nvSpPr>
          <p:cNvPr id="5" name="TextBox 4"/>
          <p:cNvSpPr txBox="1"/>
          <p:nvPr/>
        </p:nvSpPr>
        <p:spPr>
          <a:xfrm>
            <a:off x="102876" y="3035856"/>
            <a:ext cx="7898124" cy="2831544"/>
          </a:xfrm>
          <a:prstGeom prst="rect">
            <a:avLst/>
          </a:prstGeom>
          <a:noFill/>
        </p:spPr>
        <p:txBody>
          <a:bodyPr wrap="non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An Army infantry squad is on foot patrol in Iraq</a:t>
            </a:r>
          </a:p>
          <a:p>
            <a:pPr algn="l">
              <a:buFont typeface="Arial" pitchFamily="34" charset="0"/>
              <a:buChar char="•"/>
            </a:pPr>
            <a:r>
              <a:rPr lang="en-US" sz="2800" b="1" dirty="0">
                <a:latin typeface="Times New Roman" panose="02020603050405020304" pitchFamily="18" charset="0"/>
              </a:rPr>
              <a:t> A dismounted IED detonates</a:t>
            </a:r>
          </a:p>
          <a:p>
            <a:pPr algn="l">
              <a:buFont typeface="Arial" pitchFamily="34" charset="0"/>
              <a:buChar char="•"/>
            </a:pPr>
            <a:r>
              <a:rPr lang="en-US" sz="2800" b="1" dirty="0">
                <a:latin typeface="Times New Roman" panose="02020603050405020304" pitchFamily="18" charset="0"/>
              </a:rPr>
              <a:t> There are multiple casualties</a:t>
            </a:r>
          </a:p>
          <a:p>
            <a:pPr algn="l">
              <a:buFont typeface="Arial" pitchFamily="34" charset="0"/>
              <a:buChar char="•"/>
            </a:pPr>
            <a:r>
              <a:rPr lang="en-US" sz="2800" b="1" dirty="0">
                <a:latin typeface="Times New Roman" panose="02020603050405020304" pitchFamily="18" charset="0"/>
              </a:rPr>
              <a:t> There is no effective incoming fire at the moment</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3" y="76200"/>
            <a:ext cx="6226383"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Circulation Case Study 3</a:t>
            </a:r>
          </a:p>
        </p:txBody>
      </p:sp>
      <p:sp>
        <p:nvSpPr>
          <p:cNvPr id="5" name="TextBox 4"/>
          <p:cNvSpPr txBox="1"/>
          <p:nvPr/>
        </p:nvSpPr>
        <p:spPr>
          <a:xfrm>
            <a:off x="304800" y="1822132"/>
            <a:ext cx="8153400" cy="5416868"/>
          </a:xfrm>
          <a:prstGeom prst="rect">
            <a:avLst/>
          </a:prstGeom>
          <a:noFill/>
        </p:spPr>
        <p:txBody>
          <a:bodyPr wrap="squar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Your casualty has bilateral lower extremity </a:t>
            </a:r>
          </a:p>
          <a:p>
            <a:pPr algn="l"/>
            <a:r>
              <a:rPr lang="en-US" sz="2800" b="1" dirty="0">
                <a:latin typeface="Times New Roman" panose="02020603050405020304" pitchFamily="18" charset="0"/>
              </a:rPr>
              <a:t>   amputations</a:t>
            </a:r>
          </a:p>
          <a:p>
            <a:pPr algn="l">
              <a:buFont typeface="Arial" pitchFamily="34" charset="0"/>
              <a:buChar char="•"/>
            </a:pPr>
            <a:r>
              <a:rPr lang="en-US" sz="2800" b="1" dirty="0">
                <a:latin typeface="Times New Roman" panose="02020603050405020304" pitchFamily="18" charset="0"/>
              </a:rPr>
              <a:t> There was previously severe bleeding from the </a:t>
            </a:r>
          </a:p>
          <a:p>
            <a:pPr algn="l"/>
            <a:r>
              <a:rPr lang="en-US" sz="2800" b="1" dirty="0">
                <a:latin typeface="Times New Roman" panose="02020603050405020304" pitchFamily="18" charset="0"/>
              </a:rPr>
              <a:t>   amputation sites</a:t>
            </a:r>
          </a:p>
          <a:p>
            <a:pPr marL="290513" indent="-290513" algn="l">
              <a:buFont typeface="Arial" pitchFamily="34" charset="0"/>
              <a:buChar char="•"/>
            </a:pPr>
            <a:r>
              <a:rPr lang="en-US" sz="2800" b="1" dirty="0">
                <a:latin typeface="Times New Roman" panose="02020603050405020304" pitchFamily="18" charset="0"/>
              </a:rPr>
              <a:t>Limb tourniquets were quickly applied to both legs and are effective</a:t>
            </a:r>
          </a:p>
          <a:p>
            <a:pPr algn="l">
              <a:buFont typeface="Arial" pitchFamily="34" charset="0"/>
              <a:buChar char="•"/>
            </a:pPr>
            <a:r>
              <a:rPr lang="en-US" sz="2800" b="1" dirty="0">
                <a:latin typeface="Times New Roman" panose="02020603050405020304" pitchFamily="18" charset="0"/>
              </a:rPr>
              <a:t>  The casualty is alert and in significant pain</a:t>
            </a:r>
          </a:p>
          <a:p>
            <a:pPr algn="l">
              <a:buFont typeface="Arial" pitchFamily="34" charset="0"/>
              <a:buChar char="•"/>
            </a:pPr>
            <a:r>
              <a:rPr lang="en-US" sz="2800" b="1" dirty="0">
                <a:latin typeface="Times New Roman" panose="02020603050405020304" pitchFamily="18" charset="0"/>
              </a:rPr>
              <a:t>  His radial pulse is normal</a:t>
            </a:r>
          </a:p>
          <a:p>
            <a:pPr algn="l">
              <a:buFont typeface="Arial" pitchFamily="34" charset="0"/>
              <a:buChar char="•"/>
            </a:pPr>
            <a:r>
              <a:rPr lang="en-US" sz="2800" b="1" dirty="0">
                <a:latin typeface="Times New Roman" panose="02020603050405020304" pitchFamily="18" charset="0"/>
              </a:rPr>
              <a:t>  The casualty also has multiple penetrating </a:t>
            </a:r>
          </a:p>
          <a:p>
            <a:pPr algn="l"/>
            <a:r>
              <a:rPr lang="en-US" sz="2800" b="1" dirty="0">
                <a:latin typeface="Times New Roman" panose="02020603050405020304" pitchFamily="18" charset="0"/>
              </a:rPr>
              <a:t>    wounds of the abdomen and pelvis</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Bleeding </a:t>
            </a:r>
            <a:r>
              <a:rPr lang="en-US" altLang="en-US" sz="4000" b="1" dirty="0">
                <a:latin typeface="+mj-lt"/>
              </a:rPr>
              <a:t>Case Study</a:t>
            </a:r>
            <a:r>
              <a:rPr lang="en-US" sz="4000" b="1" dirty="0">
                <a:latin typeface="+mj-lt"/>
              </a:rPr>
              <a:t> 1</a:t>
            </a:r>
          </a:p>
        </p:txBody>
      </p:sp>
      <p:sp>
        <p:nvSpPr>
          <p:cNvPr id="5" name="TextBox 4"/>
          <p:cNvSpPr txBox="1"/>
          <p:nvPr/>
        </p:nvSpPr>
        <p:spPr>
          <a:xfrm>
            <a:off x="228600" y="2667000"/>
            <a:ext cx="7520126" cy="2831544"/>
          </a:xfrm>
          <a:prstGeom prst="rect">
            <a:avLst/>
          </a:prstGeom>
          <a:noFill/>
        </p:spPr>
        <p:txBody>
          <a:bodyPr wrap="squar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dirty="0">
                <a:latin typeface="Times New Roman" panose="02020603050405020304" pitchFamily="18" charset="0"/>
              </a:rPr>
              <a:t> </a:t>
            </a:r>
            <a:r>
              <a:rPr lang="en-US" sz="2800" b="1" dirty="0">
                <a:latin typeface="Times New Roman" panose="02020603050405020304" pitchFamily="18" charset="0"/>
              </a:rPr>
              <a:t>High amputation right leg</a:t>
            </a:r>
          </a:p>
          <a:p>
            <a:pPr algn="l">
              <a:buFont typeface="Arial" pitchFamily="34" charset="0"/>
              <a:buChar char="•"/>
            </a:pPr>
            <a:r>
              <a:rPr lang="en-US" sz="2800" b="1" dirty="0">
                <a:latin typeface="Times New Roman" panose="02020603050405020304" pitchFamily="18" charset="0"/>
              </a:rPr>
              <a:t> Below the knee amputation left leg</a:t>
            </a:r>
          </a:p>
          <a:p>
            <a:pPr marL="231775" indent="-231775" algn="l">
              <a:buFont typeface="Arial" pitchFamily="34" charset="0"/>
              <a:buChar char="•"/>
            </a:pPr>
            <a:r>
              <a:rPr lang="en-US" sz="2800" b="1" dirty="0">
                <a:latin typeface="Times New Roman" panose="02020603050405020304" pitchFamily="18" charset="0"/>
              </a:rPr>
              <a:t>Ongoing massive hemorrhage from his right</a:t>
            </a:r>
          </a:p>
          <a:p>
            <a:pPr marL="231775" indent="-231775" algn="l"/>
            <a:r>
              <a:rPr lang="en-US" sz="2800" b="1" dirty="0">
                <a:latin typeface="Times New Roman" panose="02020603050405020304" pitchFamily="18" charset="0"/>
              </a:rPr>
              <a:t>   leg amputation site</a:t>
            </a:r>
          </a:p>
          <a:p>
            <a:pPr algn="l">
              <a:buFont typeface="Arial" pitchFamily="34" charset="0"/>
              <a:buChar char="•"/>
            </a:pPr>
            <a:r>
              <a:rPr lang="en-US" sz="2800" b="1" dirty="0">
                <a:latin typeface="Times New Roman" panose="02020603050405020304" pitchFamily="18" charset="0"/>
              </a:rPr>
              <a:t> Too proximal to be controlled by a tourniquet</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3" y="76200"/>
            <a:ext cx="6226383"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Circulation Case Study 3</a:t>
            </a:r>
          </a:p>
        </p:txBody>
      </p:sp>
      <p:sp>
        <p:nvSpPr>
          <p:cNvPr id="5" name="TextBox 4"/>
          <p:cNvSpPr txBox="1"/>
          <p:nvPr/>
        </p:nvSpPr>
        <p:spPr>
          <a:xfrm>
            <a:off x="596008" y="2556570"/>
            <a:ext cx="7938392"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 Airway		     Patent with patient dazed but</a:t>
            </a:r>
          </a:p>
          <a:p>
            <a:pPr algn="l"/>
            <a:r>
              <a:rPr lang="en-US" sz="2800" b="1" dirty="0">
                <a:latin typeface="Times New Roman" panose="02020603050405020304" pitchFamily="18" charset="0"/>
              </a:rPr>
              <a:t>                                    breathing well</a:t>
            </a:r>
          </a:p>
          <a:p>
            <a:pPr algn="l">
              <a:buFont typeface="Arial" pitchFamily="34" charset="0"/>
              <a:buChar char="•"/>
            </a:pPr>
            <a:r>
              <a:rPr lang="en-US" sz="2800" b="1" dirty="0">
                <a:latin typeface="Times New Roman" panose="02020603050405020304" pitchFamily="18" charset="0"/>
              </a:rPr>
              <a:t> Breathing	               RR 16 and unlabored</a:t>
            </a:r>
          </a:p>
          <a:p>
            <a:pPr algn="l">
              <a:buFont typeface="Arial" pitchFamily="34" charset="0"/>
              <a:buChar char="•"/>
            </a:pPr>
            <a:r>
              <a:rPr lang="en-US" sz="2800" b="1" dirty="0">
                <a:latin typeface="Times New Roman" panose="02020603050405020304" pitchFamily="18" charset="0"/>
              </a:rPr>
              <a:t> Radial Pulse 	     Strong</a:t>
            </a:r>
          </a:p>
          <a:p>
            <a:pPr algn="l">
              <a:buFont typeface="Arial" pitchFamily="34" charset="0"/>
              <a:buChar char="•"/>
            </a:pPr>
            <a:r>
              <a:rPr lang="en-US" sz="2800" b="1" dirty="0">
                <a:latin typeface="Times New Roman" panose="02020603050405020304" pitchFamily="18" charset="0"/>
              </a:rPr>
              <a:t> O2 Saturation	     95%</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3" y="76200"/>
            <a:ext cx="6226383"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3</a:t>
            </a:r>
          </a:p>
        </p:txBody>
      </p:sp>
      <p:sp>
        <p:nvSpPr>
          <p:cNvPr id="5" name="TextBox 4"/>
          <p:cNvSpPr txBox="1"/>
          <p:nvPr/>
        </p:nvSpPr>
        <p:spPr>
          <a:xfrm>
            <a:off x="0" y="18402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152400" y="3421082"/>
            <a:ext cx="8534400" cy="3970318"/>
          </a:xfrm>
          <a:prstGeom prst="rect">
            <a:avLst/>
          </a:prstGeom>
          <a:noFill/>
        </p:spPr>
        <p:txBody>
          <a:bodyPr wrap="square" rtlCol="0">
            <a:spAutoFit/>
          </a:bodyPr>
          <a:lstStyle/>
          <a:p>
            <a:pPr algn="l"/>
            <a:r>
              <a:rPr lang="en-US" sz="2800" b="1" dirty="0">
                <a:latin typeface="Times New Roman" panose="02020603050405020304" pitchFamily="18" charset="0"/>
              </a:rPr>
              <a:t>1. Start an IV and administer 1 gm of TXA</a:t>
            </a:r>
          </a:p>
          <a:p>
            <a:pPr algn="l"/>
            <a:r>
              <a:rPr lang="en-US" sz="2800" b="1" dirty="0">
                <a:latin typeface="Times New Roman" panose="02020603050405020304" pitchFamily="18" charset="0"/>
              </a:rPr>
              <a:t>2. Start an IV and administer 500 mL of Hextend,</a:t>
            </a:r>
          </a:p>
          <a:p>
            <a:pPr algn="l"/>
            <a:r>
              <a:rPr lang="en-US" sz="2800" b="1" dirty="0">
                <a:latin typeface="Times New Roman" panose="02020603050405020304" pitchFamily="18" charset="0"/>
              </a:rPr>
              <a:t>     since there are no blood products available</a:t>
            </a:r>
          </a:p>
          <a:p>
            <a:pPr algn="l"/>
            <a:r>
              <a:rPr lang="en-US" sz="2800" b="1" dirty="0">
                <a:latin typeface="Times New Roman" panose="02020603050405020304" pitchFamily="18" charset="0"/>
              </a:rPr>
              <a:t>     on this operation</a:t>
            </a:r>
          </a:p>
          <a:p>
            <a:pPr algn="l"/>
            <a:r>
              <a:rPr lang="en-US" sz="2800" b="1" dirty="0">
                <a:latin typeface="Times New Roman" panose="02020603050405020304" pitchFamily="18" charset="0"/>
              </a:rPr>
              <a:t>3. Administer 50 mg of ketamine IM</a:t>
            </a:r>
          </a:p>
          <a:p>
            <a:pPr algn="l"/>
            <a:r>
              <a:rPr lang="en-US" sz="2800" b="1" dirty="0">
                <a:latin typeface="Times New Roman" panose="02020603050405020304" pitchFamily="18" charset="0"/>
              </a:rPr>
              <a:t>4. Try to convert both tourniquets to other modes</a:t>
            </a:r>
          </a:p>
          <a:p>
            <a:pPr algn="l"/>
            <a:r>
              <a:rPr lang="en-US" sz="2800" b="1" dirty="0">
                <a:latin typeface="Times New Roman" panose="02020603050405020304" pitchFamily="18" charset="0"/>
              </a:rPr>
              <a:t>     of hemorrhage control</a:t>
            </a:r>
          </a:p>
          <a:p>
            <a:pPr algn="l"/>
            <a:r>
              <a:rPr lang="en-US" sz="2800" b="1" dirty="0">
                <a:latin typeface="Times New Roman" panose="02020603050405020304" pitchFamily="18" charset="0"/>
              </a:rPr>
              <a:t> </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69143" y="0"/>
            <a:ext cx="6226383"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Circulation Case Study 3</a:t>
            </a:r>
          </a:p>
        </p:txBody>
      </p:sp>
      <p:sp>
        <p:nvSpPr>
          <p:cNvPr id="5" name="TextBox 4"/>
          <p:cNvSpPr txBox="1"/>
          <p:nvPr/>
        </p:nvSpPr>
        <p:spPr>
          <a:xfrm>
            <a:off x="1828800" y="22961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166170"/>
            <a:ext cx="8763000" cy="3539430"/>
          </a:xfrm>
          <a:prstGeom prst="rect">
            <a:avLst/>
          </a:prstGeom>
          <a:solidFill>
            <a:srgbClr val="00B0F0">
              <a:alpha val="41000"/>
            </a:srgbClr>
          </a:solidFill>
          <a:ln w="25400">
            <a:solidFill>
              <a:schemeClr val="tx1"/>
            </a:solidFill>
          </a:ln>
        </p:spPr>
        <p:txBody>
          <a:bodyPr wrap="square" rtlCol="0">
            <a:spAutoFit/>
          </a:bodyPr>
          <a:lstStyle/>
          <a:p>
            <a:r>
              <a:rPr lang="en-US" sz="2800" b="1" dirty="0">
                <a:latin typeface="Times New Roman" panose="02020603050405020304" pitchFamily="18" charset="0"/>
              </a:rPr>
              <a:t>1. Start an IV and administer TXA</a:t>
            </a:r>
          </a:p>
          <a:p>
            <a:r>
              <a:rPr lang="en-US" sz="2800" b="1" dirty="0">
                <a:latin typeface="Times New Roman" panose="02020603050405020304" pitchFamily="18" charset="0"/>
              </a:rPr>
              <a:t> </a:t>
            </a:r>
          </a:p>
          <a:p>
            <a:pPr algn="l"/>
            <a:r>
              <a:rPr lang="en-US" sz="2800" b="1" dirty="0">
                <a:latin typeface="Times New Roman" panose="02020603050405020304" pitchFamily="18" charset="0"/>
              </a:rPr>
              <a:t>This casualty does need battlefield analgesia, but the most important aspect of care right now is to start an IV and administer 1 gm of TXA. He is at risk of non-compressible hemorrhage due to his penetrating abdominal and pelvic wounds. He does not require fluid resuscitation at the moment.</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7"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1</a:t>
            </a:r>
          </a:p>
        </p:txBody>
      </p:sp>
      <p:sp>
        <p:nvSpPr>
          <p:cNvPr id="5" name="TextBox 4"/>
          <p:cNvSpPr txBox="1"/>
          <p:nvPr/>
        </p:nvSpPr>
        <p:spPr>
          <a:xfrm>
            <a:off x="304800" y="2302907"/>
            <a:ext cx="7543800" cy="4555093"/>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An IED detonates underneath a vehicle in a</a:t>
            </a:r>
          </a:p>
          <a:p>
            <a:pPr algn="l"/>
            <a:r>
              <a:rPr lang="en-US" sz="2800" b="1" dirty="0">
                <a:latin typeface="Times New Roman" panose="02020603050405020304" pitchFamily="18" charset="0"/>
              </a:rPr>
              <a:t>    mounted convoy</a:t>
            </a:r>
          </a:p>
          <a:p>
            <a:pPr algn="l">
              <a:buFont typeface="Arial" pitchFamily="34" charset="0"/>
              <a:buChar char="•"/>
            </a:pPr>
            <a:r>
              <a:rPr lang="en-US" sz="2800" b="1" dirty="0">
                <a:latin typeface="Times New Roman" panose="02020603050405020304" pitchFamily="18" charset="0"/>
              </a:rPr>
              <a:t> The vehicle is turned over by the blast</a:t>
            </a:r>
          </a:p>
          <a:p>
            <a:pPr algn="l">
              <a:buFont typeface="Arial" pitchFamily="34" charset="0"/>
              <a:buChar char="•"/>
            </a:pPr>
            <a:r>
              <a:rPr lang="en-US" sz="2800" b="1" dirty="0">
                <a:latin typeface="Times New Roman" panose="02020603050405020304" pitchFamily="18" charset="0"/>
              </a:rPr>
              <a:t> The casualty is unconscious</a:t>
            </a:r>
          </a:p>
          <a:p>
            <a:pPr algn="l">
              <a:buFont typeface="Arial" pitchFamily="34" charset="0"/>
              <a:buChar char="•"/>
            </a:pPr>
            <a:r>
              <a:rPr lang="en-US" sz="2800" b="1" dirty="0">
                <a:latin typeface="Times New Roman" panose="02020603050405020304" pitchFamily="18" charset="0"/>
              </a:rPr>
              <a:t> She is not wearing seat belt</a:t>
            </a:r>
          </a:p>
          <a:p>
            <a:pPr algn="l">
              <a:buFont typeface="Arial" pitchFamily="34" charset="0"/>
              <a:buChar char="•"/>
            </a:pPr>
            <a:r>
              <a:rPr lang="en-US" sz="2800" b="1" dirty="0">
                <a:latin typeface="Times New Roman" panose="02020603050405020304" pitchFamily="18" charset="0"/>
              </a:rPr>
              <a:t> Her helmet is dented</a:t>
            </a:r>
          </a:p>
          <a:p>
            <a:pPr algn="l">
              <a:buFont typeface="Arial" pitchFamily="34" charset="0"/>
              <a:buChar char="•"/>
            </a:pPr>
            <a:r>
              <a:rPr lang="en-US" sz="2800" b="1" dirty="0">
                <a:latin typeface="Times New Roman" panose="02020603050405020304" pitchFamily="18" charset="0"/>
              </a:rPr>
              <a:t> There is no effective incoming fire at the </a:t>
            </a:r>
          </a:p>
          <a:p>
            <a:pPr algn="l"/>
            <a:r>
              <a:rPr lang="en-US" sz="2800" b="1" dirty="0">
                <a:latin typeface="Times New Roman" panose="02020603050405020304" pitchFamily="18" charset="0"/>
              </a:rPr>
              <a:t>   moment</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1</a:t>
            </a:r>
          </a:p>
        </p:txBody>
      </p:sp>
      <p:sp>
        <p:nvSpPr>
          <p:cNvPr id="5" name="TextBox 4"/>
          <p:cNvSpPr txBox="1"/>
          <p:nvPr/>
        </p:nvSpPr>
        <p:spPr>
          <a:xfrm>
            <a:off x="291851" y="2402681"/>
            <a:ext cx="7556749" cy="3693319"/>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Blood and bruising over the right parietal area</a:t>
            </a:r>
          </a:p>
          <a:p>
            <a:pPr algn="l">
              <a:buFont typeface="Arial" pitchFamily="34" charset="0"/>
              <a:buChar char="•"/>
            </a:pPr>
            <a:r>
              <a:rPr lang="en-US" sz="2800" b="1" dirty="0">
                <a:latin typeface="Times New Roman" panose="02020603050405020304" pitchFamily="18" charset="0"/>
              </a:rPr>
              <a:t> No facial injuries noted</a:t>
            </a:r>
          </a:p>
          <a:p>
            <a:pPr algn="l">
              <a:buFont typeface="Arial" pitchFamily="34" charset="0"/>
              <a:buChar char="•"/>
            </a:pPr>
            <a:r>
              <a:rPr lang="en-US" sz="2800" b="1" dirty="0">
                <a:latin typeface="Times New Roman" panose="02020603050405020304" pitchFamily="18" charset="0"/>
              </a:rPr>
              <a:t> No other injuries noted</a:t>
            </a:r>
          </a:p>
          <a:p>
            <a:pPr algn="l">
              <a:buFont typeface="Arial" pitchFamily="34" charset="0"/>
              <a:buChar char="•"/>
            </a:pPr>
            <a:r>
              <a:rPr lang="en-US" sz="2800" b="1" dirty="0">
                <a:latin typeface="Times New Roman" panose="02020603050405020304" pitchFamily="18" charset="0"/>
              </a:rPr>
              <a:t> The unconscious casualty has been removed</a:t>
            </a:r>
          </a:p>
          <a:p>
            <a:pPr algn="l"/>
            <a:r>
              <a:rPr lang="en-US" sz="2800" b="1" dirty="0">
                <a:latin typeface="Times New Roman" panose="02020603050405020304" pitchFamily="18" charset="0"/>
              </a:rPr>
              <a:t>   from the vehicle and is in the supine position</a:t>
            </a:r>
          </a:p>
          <a:p>
            <a:pPr algn="l">
              <a:buFont typeface="Arial" pitchFamily="34" charset="0"/>
              <a:buChar char="•"/>
            </a:pPr>
            <a:r>
              <a:rPr lang="en-US" sz="2800" b="1" dirty="0">
                <a:latin typeface="Times New Roman" panose="02020603050405020304" pitchFamily="18" charset="0"/>
              </a:rPr>
              <a:t> Chin lift maneuver accomplished</a:t>
            </a:r>
            <a:br>
              <a:rPr lang="en-US" sz="2800" b="1" dirty="0">
                <a:latin typeface="Times New Roman" panose="02020603050405020304" pitchFamily="18" charset="0"/>
              </a:rPr>
            </a:br>
            <a:endParaRPr lang="en-US" sz="2800" b="1" dirty="0">
              <a:latin typeface="Times New Roman" panose="02020603050405020304"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1</a:t>
            </a:r>
          </a:p>
        </p:txBody>
      </p:sp>
      <p:sp>
        <p:nvSpPr>
          <p:cNvPr id="5" name="TextBox 4"/>
          <p:cNvSpPr txBox="1"/>
          <p:nvPr/>
        </p:nvSpPr>
        <p:spPr>
          <a:xfrm>
            <a:off x="1555519" y="2682657"/>
            <a:ext cx="6064481" cy="3108543"/>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Unconscious</a:t>
            </a:r>
          </a:p>
          <a:p>
            <a:pPr algn="l">
              <a:buFont typeface="Arial" pitchFamily="34" charset="0"/>
              <a:buChar char="•"/>
            </a:pPr>
            <a:r>
              <a:rPr lang="en-US" sz="2800" b="1" dirty="0">
                <a:latin typeface="Times New Roman" panose="02020603050405020304" pitchFamily="18" charset="0"/>
              </a:rPr>
              <a:t> Airway		    No injuries noted</a:t>
            </a:r>
          </a:p>
          <a:p>
            <a:pPr algn="l">
              <a:buFont typeface="Arial" pitchFamily="34" charset="0"/>
              <a:buChar char="•"/>
            </a:pPr>
            <a:r>
              <a:rPr lang="en-US" sz="2800" b="1" dirty="0">
                <a:latin typeface="Times New Roman" panose="02020603050405020304" pitchFamily="18" charset="0"/>
              </a:rPr>
              <a:t> Breathing	    	    RR 12 - shallow</a:t>
            </a:r>
          </a:p>
          <a:p>
            <a:pPr algn="l">
              <a:buFont typeface="Arial" pitchFamily="34" charset="0"/>
              <a:buChar char="•"/>
            </a:pPr>
            <a:r>
              <a:rPr lang="en-US" sz="2800" b="1" dirty="0">
                <a:latin typeface="Times New Roman" panose="02020603050405020304" pitchFamily="18" charset="0"/>
              </a:rPr>
              <a:t> Radial Pulse 	    Normal</a:t>
            </a:r>
          </a:p>
          <a:p>
            <a:pPr algn="l">
              <a:buFont typeface="Arial" pitchFamily="34" charset="0"/>
              <a:buChar char="•"/>
            </a:pPr>
            <a:r>
              <a:rPr lang="en-US" sz="2800" b="1" dirty="0">
                <a:latin typeface="Times New Roman" panose="02020603050405020304" pitchFamily="18" charset="0"/>
              </a:rPr>
              <a:t> O2 Saturation	    70%	</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1</a:t>
            </a:r>
          </a:p>
        </p:txBody>
      </p:sp>
      <p:sp>
        <p:nvSpPr>
          <p:cNvPr id="5" name="TextBox 4"/>
          <p:cNvSpPr txBox="1"/>
          <p:nvPr/>
        </p:nvSpPr>
        <p:spPr>
          <a:xfrm>
            <a:off x="0" y="20688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7" name="TextBox 6"/>
          <p:cNvSpPr txBox="1"/>
          <p:nvPr/>
        </p:nvSpPr>
        <p:spPr>
          <a:xfrm>
            <a:off x="228600" y="3689390"/>
            <a:ext cx="7079182" cy="2585323"/>
          </a:xfrm>
          <a:prstGeom prst="rect">
            <a:avLst/>
          </a:prstGeom>
          <a:noFill/>
        </p:spPr>
        <p:txBody>
          <a:bodyPr wrap="none" rtlCol="0">
            <a:spAutoFit/>
          </a:bodyPr>
          <a:lstStyle/>
          <a:p>
            <a:pPr algn="l"/>
            <a:r>
              <a:rPr lang="en-US" sz="2800" b="1" dirty="0">
                <a:latin typeface="Times New Roman" panose="02020603050405020304" pitchFamily="18" charset="0"/>
              </a:rPr>
              <a:t>1. Cricothyroidotomy</a:t>
            </a:r>
          </a:p>
          <a:p>
            <a:pPr algn="l"/>
            <a:r>
              <a:rPr lang="en-US" sz="2800" b="1" dirty="0">
                <a:latin typeface="Times New Roman" panose="02020603050405020304" pitchFamily="18" charset="0"/>
              </a:rPr>
              <a:t>2. Place casualty in a sit-up and lean forward</a:t>
            </a:r>
          </a:p>
          <a:p>
            <a:pPr algn="l"/>
            <a:r>
              <a:rPr lang="en-US" sz="2800" b="1" dirty="0">
                <a:latin typeface="Times New Roman" panose="02020603050405020304" pitchFamily="18" charset="0"/>
              </a:rPr>
              <a:t>     position</a:t>
            </a:r>
          </a:p>
          <a:p>
            <a:pPr algn="l"/>
            <a:r>
              <a:rPr lang="en-US" sz="2800" b="1" dirty="0">
                <a:latin typeface="Times New Roman" panose="02020603050405020304" pitchFamily="18" charset="0"/>
              </a:rPr>
              <a:t>3. Start an IV</a:t>
            </a:r>
          </a:p>
          <a:p>
            <a:pPr algn="l"/>
            <a:r>
              <a:rPr lang="en-US" sz="2800" b="1" dirty="0">
                <a:latin typeface="Times New Roman" panose="02020603050405020304" pitchFamily="18" charset="0"/>
              </a:rPr>
              <a:t>4. Insert a nasopharyngeal airway</a:t>
            </a:r>
          </a:p>
          <a:p>
            <a:pPr algn="l"/>
            <a:r>
              <a:rPr lang="en-US" b="1" dirty="0">
                <a:latin typeface="Times New Roman" panose="02020603050405020304" pitchFamily="18" charset="0"/>
              </a:rPr>
              <a:t> </a:t>
            </a:r>
          </a:p>
          <a:p>
            <a:pPr algn="l"/>
            <a:endParaRPr lang="en-US" b="1" dirty="0">
              <a:latin typeface="Times New Roman" panose="02020603050405020304"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1</a:t>
            </a:r>
          </a:p>
        </p:txBody>
      </p:sp>
      <p:sp>
        <p:nvSpPr>
          <p:cNvPr id="5" name="TextBox 4"/>
          <p:cNvSpPr txBox="1"/>
          <p:nvPr/>
        </p:nvSpPr>
        <p:spPr>
          <a:xfrm>
            <a:off x="1878412" y="19913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767548"/>
            <a:ext cx="8763000" cy="3785652"/>
          </a:xfrm>
          <a:prstGeom prst="rect">
            <a:avLst/>
          </a:prstGeom>
          <a:solidFill>
            <a:srgbClr val="00B0F0">
              <a:alpha val="39000"/>
            </a:srgbClr>
          </a:solidFill>
          <a:ln w="25400">
            <a:solidFill>
              <a:schemeClr val="tx1"/>
            </a:solidFill>
          </a:ln>
        </p:spPr>
        <p:txBody>
          <a:bodyPr wrap="square" rtlCol="0">
            <a:spAutoFit/>
          </a:bodyPr>
          <a:lstStyle/>
          <a:p>
            <a:r>
              <a:rPr lang="en-US" sz="2400" b="1" dirty="0">
                <a:latin typeface="Times New Roman" panose="02020603050405020304" pitchFamily="18" charset="0"/>
              </a:rPr>
              <a:t>4. Insert a nasopharyngeal airway</a:t>
            </a:r>
          </a:p>
          <a:p>
            <a:endParaRPr lang="en-US" sz="2400" b="1" dirty="0">
              <a:latin typeface="Times New Roman" panose="02020603050405020304" pitchFamily="18" charset="0"/>
            </a:endParaRPr>
          </a:p>
          <a:p>
            <a:pPr algn="l"/>
            <a:r>
              <a:rPr lang="en-US" sz="2400" b="1" dirty="0">
                <a:latin typeface="Times New Roman" panose="02020603050405020304" pitchFamily="18" charset="0"/>
              </a:rPr>
              <a:t>This casualty may have an airway obstruction. The low pulse oximetry reading indicates a critical level of hypoxia. This casualty needs her airway opened immediately. There are no facial injuries noted, so a cricothyroidotomy should not be attempted until less invasive measures have failed. The casualty should not be placed supported in a sitting position because of the potential for spinal cord injury. Inserting a nasopharyngeal airway is the best option of the choices shown.</a:t>
            </a:r>
            <a:endParaRPr lang="en-US" sz="2800" dirty="0">
              <a:latin typeface="Times New Roman" panose="02020603050405020304"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2</a:t>
            </a:r>
          </a:p>
        </p:txBody>
      </p:sp>
      <p:sp>
        <p:nvSpPr>
          <p:cNvPr id="5" name="TextBox 4"/>
          <p:cNvSpPr txBox="1"/>
          <p:nvPr/>
        </p:nvSpPr>
        <p:spPr>
          <a:xfrm>
            <a:off x="304800" y="2438400"/>
            <a:ext cx="7772790" cy="4124206"/>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is on foot patrol</a:t>
            </a:r>
          </a:p>
          <a:p>
            <a:pPr algn="l">
              <a:buFont typeface="Arial" pitchFamily="34" charset="0"/>
              <a:buChar char="•"/>
            </a:pPr>
            <a:r>
              <a:rPr lang="en-US" sz="2800" b="1" dirty="0">
                <a:latin typeface="Times New Roman" panose="02020603050405020304" pitchFamily="18" charset="0"/>
              </a:rPr>
              <a:t> There is incoming fire from two hostiles</a:t>
            </a:r>
          </a:p>
          <a:p>
            <a:pPr algn="l">
              <a:buFont typeface="Arial" pitchFamily="34" charset="0"/>
              <a:buChar char="•"/>
            </a:pPr>
            <a:r>
              <a:rPr lang="en-US" sz="2800" b="1" dirty="0">
                <a:latin typeface="Times New Roman" panose="02020603050405020304" pitchFamily="18" charset="0"/>
              </a:rPr>
              <a:t> The hostile threat is quickly eliminated by the</a:t>
            </a:r>
          </a:p>
          <a:p>
            <a:pPr algn="l"/>
            <a:r>
              <a:rPr lang="en-US" sz="2800" b="1" dirty="0">
                <a:latin typeface="Times New Roman" panose="02020603050405020304" pitchFamily="18" charset="0"/>
              </a:rPr>
              <a:t>   unit</a:t>
            </a:r>
          </a:p>
          <a:p>
            <a:pPr algn="l">
              <a:buFont typeface="Arial" pitchFamily="34" charset="0"/>
              <a:buChar char="•"/>
            </a:pPr>
            <a:r>
              <a:rPr lang="en-US" sz="2800" b="1" dirty="0">
                <a:latin typeface="Times New Roman" panose="02020603050405020304" pitchFamily="18" charset="0"/>
              </a:rPr>
              <a:t> One of your unit members sustains a gunshot</a:t>
            </a:r>
          </a:p>
          <a:p>
            <a:pPr algn="l"/>
            <a:r>
              <a:rPr lang="en-US" sz="2800" b="1" dirty="0">
                <a:latin typeface="Times New Roman" panose="02020603050405020304" pitchFamily="18" charset="0"/>
              </a:rPr>
              <a:t>   wound to the lower face</a:t>
            </a:r>
          </a:p>
          <a:p>
            <a:pPr algn="l">
              <a:buFont typeface="Arial" pitchFamily="34" charset="0"/>
              <a:buChar char="•"/>
            </a:pPr>
            <a:r>
              <a:rPr lang="en-US" sz="2800" b="1" dirty="0">
                <a:latin typeface="Times New Roman" panose="02020603050405020304" pitchFamily="18" charset="0"/>
              </a:rPr>
              <a:t> There is no further effective incoming fire </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2</a:t>
            </a:r>
          </a:p>
        </p:txBody>
      </p:sp>
      <p:sp>
        <p:nvSpPr>
          <p:cNvPr id="5" name="TextBox 4"/>
          <p:cNvSpPr txBox="1"/>
          <p:nvPr/>
        </p:nvSpPr>
        <p:spPr>
          <a:xfrm>
            <a:off x="198147" y="2631281"/>
            <a:ext cx="7574253" cy="3693319"/>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The casualty is awake</a:t>
            </a:r>
          </a:p>
          <a:p>
            <a:pPr algn="l">
              <a:buFont typeface="Arial" pitchFamily="34" charset="0"/>
              <a:buChar char="•"/>
            </a:pPr>
            <a:r>
              <a:rPr lang="en-US" sz="2800" b="1" dirty="0">
                <a:latin typeface="Times New Roman" panose="02020603050405020304" pitchFamily="18" charset="0"/>
              </a:rPr>
              <a:t> There are facial wounds to lower jaw and teeth</a:t>
            </a:r>
          </a:p>
          <a:p>
            <a:pPr algn="l">
              <a:buFont typeface="Arial" pitchFamily="34" charset="0"/>
              <a:buChar char="•"/>
            </a:pPr>
            <a:r>
              <a:rPr lang="en-US" sz="2800" b="1" dirty="0">
                <a:latin typeface="Times New Roman" panose="02020603050405020304" pitchFamily="18" charset="0"/>
              </a:rPr>
              <a:t> There is blood in the mouth</a:t>
            </a:r>
          </a:p>
          <a:p>
            <a:pPr algn="l">
              <a:buFont typeface="Arial" pitchFamily="34" charset="0"/>
              <a:buChar char="•"/>
            </a:pPr>
            <a:r>
              <a:rPr lang="en-US" sz="2800" b="1" dirty="0">
                <a:latin typeface="Times New Roman" panose="02020603050405020304" pitchFamily="18" charset="0"/>
              </a:rPr>
              <a:t> The casualty has noisy, rapid breathing </a:t>
            </a:r>
          </a:p>
          <a:p>
            <a:pPr algn="l"/>
            <a:r>
              <a:rPr lang="en-US" sz="2800" b="1" dirty="0">
                <a:latin typeface="Times New Roman" panose="02020603050405020304" pitchFamily="18" charset="0"/>
              </a:rPr>
              <a:t>      while in the supine position</a:t>
            </a:r>
          </a:p>
          <a:p>
            <a:pPr algn="l">
              <a:buFont typeface="Arial" pitchFamily="34" charset="0"/>
              <a:buChar char="•"/>
            </a:pPr>
            <a:r>
              <a:rPr lang="en-US" sz="2800" b="1" dirty="0">
                <a:latin typeface="Times New Roman" panose="02020603050405020304" pitchFamily="18" charset="0"/>
              </a:rPr>
              <a:t> He is struggling to breathe</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46701" y="76200"/>
            <a:ext cx="6271269" cy="2123658"/>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1</a:t>
            </a:r>
          </a:p>
          <a:p>
            <a:endParaRPr lang="en-US" sz="4400" b="1" dirty="0">
              <a:latin typeface="Times New Roman" panose="02020603050405020304" pitchFamily="18" charset="0"/>
            </a:endParaRPr>
          </a:p>
        </p:txBody>
      </p:sp>
      <p:sp>
        <p:nvSpPr>
          <p:cNvPr id="5" name="TextBox 4"/>
          <p:cNvSpPr txBox="1"/>
          <p:nvPr/>
        </p:nvSpPr>
        <p:spPr>
          <a:xfrm>
            <a:off x="76200" y="19164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770799"/>
            <a:ext cx="8534400" cy="2477601"/>
          </a:xfrm>
          <a:prstGeom prst="rect">
            <a:avLst/>
          </a:prstGeom>
          <a:noFill/>
        </p:spPr>
        <p:txBody>
          <a:bodyPr wrap="square" rtlCol="0">
            <a:spAutoFit/>
          </a:bodyPr>
          <a:lstStyle/>
          <a:p>
            <a:pPr marL="457200" indent="-457200" algn="l"/>
            <a:r>
              <a:rPr lang="en-US" sz="2400" b="1" dirty="0">
                <a:latin typeface="Times New Roman" panose="02020603050405020304" pitchFamily="18" charset="0"/>
              </a:rPr>
              <a:t>1. Combat Gauze applied with at least 3 minutes of </a:t>
            </a:r>
          </a:p>
          <a:p>
            <a:pPr marL="457200" indent="-457200" algn="l"/>
            <a:r>
              <a:rPr lang="en-US" sz="2400" b="1" dirty="0">
                <a:latin typeface="Times New Roman" panose="02020603050405020304" pitchFamily="18" charset="0"/>
              </a:rPr>
              <a:t>    direct pressure at the bleeding site</a:t>
            </a:r>
          </a:p>
          <a:p>
            <a:pPr marL="457200" indent="-457200" algn="l"/>
            <a:r>
              <a:rPr lang="en-US" sz="2400" b="1" dirty="0">
                <a:latin typeface="Times New Roman" panose="02020603050405020304" pitchFamily="18" charset="0"/>
              </a:rPr>
              <a:t>2. Start an IV</a:t>
            </a:r>
          </a:p>
          <a:p>
            <a:pPr marL="457200" indent="-457200" algn="l"/>
            <a:r>
              <a:rPr lang="en-US" sz="2400" b="1" dirty="0">
                <a:latin typeface="Times New Roman" panose="02020603050405020304" pitchFamily="18" charset="0"/>
              </a:rPr>
              <a:t>3. Construct a pressure dressing over the bleeding site</a:t>
            </a:r>
          </a:p>
          <a:p>
            <a:pPr marL="457200" indent="-457200" algn="l"/>
            <a:r>
              <a:rPr lang="en-US" sz="2400" b="1" dirty="0">
                <a:latin typeface="Times New Roman" panose="02020603050405020304" pitchFamily="18" charset="0"/>
              </a:rPr>
              <a:t>4. Apply direct pressure over the femoral artery at the</a:t>
            </a:r>
          </a:p>
          <a:p>
            <a:pPr marL="457200" indent="-457200" algn="l"/>
            <a:r>
              <a:rPr lang="en-US" sz="2400" b="1" dirty="0">
                <a:latin typeface="Times New Roman" panose="02020603050405020304" pitchFamily="18" charset="0"/>
              </a:rPr>
              <a:t>    level of the inguinal ligament</a:t>
            </a:r>
          </a:p>
          <a:p>
            <a:endParaRPr lang="en-US" dirty="0">
              <a:latin typeface="Times New Roman" panose="02020603050405020304"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2</a:t>
            </a:r>
          </a:p>
        </p:txBody>
      </p:sp>
      <p:sp>
        <p:nvSpPr>
          <p:cNvPr id="5" name="TextBox 4"/>
          <p:cNvSpPr txBox="1"/>
          <p:nvPr/>
        </p:nvSpPr>
        <p:spPr>
          <a:xfrm>
            <a:off x="1609792" y="2632770"/>
            <a:ext cx="5705408"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 Airway		    Facial injuries</a:t>
            </a:r>
          </a:p>
          <a:p>
            <a:pPr algn="l">
              <a:buFont typeface="Arial" pitchFamily="34" charset="0"/>
              <a:buChar char="•"/>
            </a:pPr>
            <a:r>
              <a:rPr lang="en-US" sz="2800" b="1" dirty="0">
                <a:latin typeface="Times New Roman" panose="02020603050405020304" pitchFamily="18" charset="0"/>
              </a:rPr>
              <a:t> Breathing	    	    RR 22 - Noisy</a:t>
            </a:r>
          </a:p>
          <a:p>
            <a:pPr algn="l">
              <a:buFont typeface="Arial" pitchFamily="34" charset="0"/>
              <a:buChar char="•"/>
            </a:pPr>
            <a:r>
              <a:rPr lang="en-US" sz="2800" b="1" dirty="0">
                <a:latin typeface="Times New Roman" panose="02020603050405020304" pitchFamily="18" charset="0"/>
              </a:rPr>
              <a:t> Radial Pulse 	    Strong</a:t>
            </a:r>
          </a:p>
          <a:p>
            <a:pPr algn="l">
              <a:buFont typeface="Arial" pitchFamily="34" charset="0"/>
              <a:buChar char="•"/>
            </a:pPr>
            <a:r>
              <a:rPr lang="en-US" sz="2800" b="1" dirty="0">
                <a:latin typeface="Times New Roman" panose="02020603050405020304" pitchFamily="18" charset="0"/>
              </a:rPr>
              <a:t> O2 Saturation	    75%</a:t>
            </a:r>
          </a:p>
          <a:p>
            <a:r>
              <a:rPr lang="en-US" sz="2800" b="1" dirty="0">
                <a:latin typeface="Times New Roman" panose="02020603050405020304" pitchFamily="18" charset="0"/>
              </a:rPr>
              <a:t> </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2</a:t>
            </a:r>
          </a:p>
        </p:txBody>
      </p:sp>
      <p:sp>
        <p:nvSpPr>
          <p:cNvPr id="5" name="TextBox 4"/>
          <p:cNvSpPr txBox="1"/>
          <p:nvPr/>
        </p:nvSpPr>
        <p:spPr>
          <a:xfrm>
            <a:off x="0" y="190500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505200"/>
            <a:ext cx="8534400" cy="3108543"/>
          </a:xfrm>
          <a:prstGeom prst="rect">
            <a:avLst/>
          </a:prstGeom>
          <a:noFill/>
        </p:spPr>
        <p:txBody>
          <a:bodyPr wrap="square" rtlCol="0">
            <a:spAutoFit/>
          </a:bodyPr>
          <a:lstStyle/>
          <a:p>
            <a:pPr lvl="0" algn="l"/>
            <a:r>
              <a:rPr lang="en-US" sz="2800" b="1" dirty="0">
                <a:latin typeface="Times New Roman" panose="02020603050405020304" pitchFamily="18" charset="0"/>
              </a:rPr>
              <a:t>1. Cricothyroidotomy</a:t>
            </a:r>
          </a:p>
          <a:p>
            <a:pPr lvl="0" algn="l"/>
            <a:r>
              <a:rPr lang="en-US" sz="2800" b="1" dirty="0">
                <a:latin typeface="Times New Roman" panose="02020603050405020304" pitchFamily="18" charset="0"/>
              </a:rPr>
              <a:t>2. Nasopharyngeal airway</a:t>
            </a:r>
          </a:p>
          <a:p>
            <a:pPr lvl="0" algn="l"/>
            <a:r>
              <a:rPr lang="en-US" sz="2800" b="1" dirty="0">
                <a:latin typeface="Times New Roman" panose="02020603050405020304" pitchFamily="18" charset="0"/>
              </a:rPr>
              <a:t>3. Endotracheal intubation</a:t>
            </a:r>
          </a:p>
          <a:p>
            <a:pPr lvl="0" algn="l"/>
            <a:r>
              <a:rPr lang="en-US" sz="2800" b="1" dirty="0">
                <a:latin typeface="Times New Roman" panose="02020603050405020304" pitchFamily="18" charset="0"/>
              </a:rPr>
              <a:t>4. Allow this conscious casualty to assume any</a:t>
            </a:r>
          </a:p>
          <a:p>
            <a:pPr lvl="0" algn="l"/>
            <a:r>
              <a:rPr lang="en-US" sz="2800" b="1" dirty="0">
                <a:latin typeface="Times New Roman" panose="02020603050405020304" pitchFamily="18" charset="0"/>
              </a:rPr>
              <a:t>    position that best protects the airway, to </a:t>
            </a:r>
          </a:p>
          <a:p>
            <a:pPr lvl="0" algn="l"/>
            <a:r>
              <a:rPr lang="en-US" sz="2800" b="1" dirty="0">
                <a:latin typeface="Times New Roman" panose="02020603050405020304" pitchFamily="18" charset="0"/>
              </a:rPr>
              <a:t>    include sitting up and leaning forward.</a:t>
            </a:r>
          </a:p>
          <a:p>
            <a:pPr algn="l"/>
            <a:endParaRPr lang="en-US" sz="2800" b="1" dirty="0">
              <a:latin typeface="Times New Roman" panose="02020603050405020304"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2</a:t>
            </a:r>
          </a:p>
        </p:txBody>
      </p:sp>
      <p:sp>
        <p:nvSpPr>
          <p:cNvPr id="5" name="TextBox 4"/>
          <p:cNvSpPr txBox="1"/>
          <p:nvPr/>
        </p:nvSpPr>
        <p:spPr>
          <a:xfrm>
            <a:off x="1954612" y="190500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735282"/>
            <a:ext cx="8763000" cy="3970318"/>
          </a:xfrm>
          <a:prstGeom prst="rect">
            <a:avLst/>
          </a:prstGeom>
          <a:solidFill>
            <a:srgbClr val="00B0F0">
              <a:alpha val="40000"/>
            </a:srgbClr>
          </a:solidFill>
          <a:ln w="25400">
            <a:solidFill>
              <a:schemeClr val="tx1"/>
            </a:solidFill>
          </a:ln>
        </p:spPr>
        <p:txBody>
          <a:bodyPr wrap="square" rtlCol="0">
            <a:spAutoFit/>
          </a:bodyPr>
          <a:lstStyle/>
          <a:p>
            <a:pPr algn="l"/>
            <a:r>
              <a:rPr lang="en-US" sz="2800" b="1" dirty="0">
                <a:latin typeface="Times New Roman" panose="02020603050405020304" pitchFamily="18" charset="0"/>
              </a:rPr>
              <a:t>  4. Allow this conscious casualty to assume any</a:t>
            </a:r>
          </a:p>
          <a:p>
            <a:pPr algn="l"/>
            <a:r>
              <a:rPr lang="en-US" sz="2800" b="1" dirty="0">
                <a:latin typeface="Times New Roman" panose="02020603050405020304" pitchFamily="18" charset="0"/>
              </a:rPr>
              <a:t>      position that best protects the airway, to </a:t>
            </a:r>
          </a:p>
          <a:p>
            <a:pPr algn="l"/>
            <a:r>
              <a:rPr lang="en-US" sz="2800" b="1" dirty="0">
                <a:latin typeface="Times New Roman" panose="02020603050405020304" pitchFamily="18" charset="0"/>
              </a:rPr>
              <a:t>      include sitting up and leaning forward.</a:t>
            </a:r>
          </a:p>
          <a:p>
            <a:r>
              <a:rPr lang="en-US" sz="2800" b="1" dirty="0">
                <a:latin typeface="Times New Roman" panose="02020603050405020304" pitchFamily="18" charset="0"/>
              </a:rPr>
              <a:t> </a:t>
            </a:r>
          </a:p>
          <a:p>
            <a:pPr algn="l"/>
            <a:r>
              <a:rPr lang="en-US" sz="2800" b="1" dirty="0">
                <a:latin typeface="Times New Roman" panose="02020603050405020304" pitchFamily="18" charset="0"/>
              </a:rPr>
              <a:t>The diagnosis is airway obstruction due to his maxillofacial injuries.  The principle is to open the airway. Since the casualty is conscious, allow him to assume any position that best protects his airway, to include sitting up and leaning forward.</a:t>
            </a:r>
            <a:endParaRPr lang="en-US" sz="2800" dirty="0">
              <a:latin typeface="Times New Roman" panose="02020603050405020304"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3</a:t>
            </a:r>
          </a:p>
        </p:txBody>
      </p:sp>
      <p:sp>
        <p:nvSpPr>
          <p:cNvPr id="5" name="TextBox 4"/>
          <p:cNvSpPr txBox="1"/>
          <p:nvPr/>
        </p:nvSpPr>
        <p:spPr>
          <a:xfrm>
            <a:off x="152400" y="2681168"/>
            <a:ext cx="8568315" cy="3262432"/>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Marine platoon is moving across an open field</a:t>
            </a:r>
          </a:p>
          <a:p>
            <a:pPr algn="l"/>
            <a:r>
              <a:rPr lang="en-US" sz="2800" b="1" dirty="0">
                <a:latin typeface="Times New Roman" panose="02020603050405020304" pitchFamily="18" charset="0"/>
              </a:rPr>
              <a:t>   on foot</a:t>
            </a:r>
          </a:p>
          <a:p>
            <a:pPr algn="l">
              <a:buFont typeface="Arial" pitchFamily="34" charset="0"/>
              <a:buChar char="•"/>
            </a:pPr>
            <a:r>
              <a:rPr lang="en-US" sz="2800" b="1" dirty="0">
                <a:latin typeface="Times New Roman" panose="02020603050405020304" pitchFamily="18" charset="0"/>
              </a:rPr>
              <a:t> Dismounted IED detonation</a:t>
            </a:r>
          </a:p>
          <a:p>
            <a:pPr algn="l">
              <a:buFont typeface="Arial" pitchFamily="34" charset="0"/>
              <a:buChar char="•"/>
            </a:pPr>
            <a:r>
              <a:rPr lang="en-US" sz="2800" b="1" dirty="0">
                <a:latin typeface="Times New Roman" panose="02020603050405020304" pitchFamily="18" charset="0"/>
              </a:rPr>
              <a:t> There is no effective incoming fire at the </a:t>
            </a:r>
          </a:p>
          <a:p>
            <a:pPr algn="l"/>
            <a:r>
              <a:rPr lang="en-US" sz="2800" b="1" dirty="0">
                <a:latin typeface="Times New Roman" panose="02020603050405020304" pitchFamily="18" charset="0"/>
              </a:rPr>
              <a:t>   moment</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3</a:t>
            </a:r>
          </a:p>
        </p:txBody>
      </p:sp>
      <p:sp>
        <p:nvSpPr>
          <p:cNvPr id="5" name="TextBox 4"/>
          <p:cNvSpPr txBox="1"/>
          <p:nvPr/>
        </p:nvSpPr>
        <p:spPr>
          <a:xfrm>
            <a:off x="152400" y="2024420"/>
            <a:ext cx="8556407" cy="4985980"/>
          </a:xfrm>
          <a:prstGeom prst="rect">
            <a:avLst/>
          </a:prstGeom>
          <a:noFill/>
        </p:spPr>
        <p:txBody>
          <a:bodyPr wrap="squar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The face and neck are peppered with shrapnel </a:t>
            </a:r>
          </a:p>
          <a:p>
            <a:pPr algn="l"/>
            <a:r>
              <a:rPr lang="en-US" sz="2800" b="1" dirty="0">
                <a:latin typeface="Times New Roman" panose="02020603050405020304" pitchFamily="18" charset="0"/>
              </a:rPr>
              <a:t>   wounds</a:t>
            </a:r>
          </a:p>
          <a:p>
            <a:pPr algn="l">
              <a:buFont typeface="Arial" pitchFamily="34" charset="0"/>
              <a:buChar char="•"/>
            </a:pPr>
            <a:r>
              <a:rPr lang="en-US" sz="2800" b="1" dirty="0">
                <a:latin typeface="Times New Roman" panose="02020603050405020304" pitchFamily="18" charset="0"/>
              </a:rPr>
              <a:t> The casualty is alert but noted to have labored </a:t>
            </a:r>
          </a:p>
          <a:p>
            <a:pPr algn="l"/>
            <a:r>
              <a:rPr lang="en-US" sz="2800" b="1" dirty="0">
                <a:latin typeface="Times New Roman" panose="02020603050405020304" pitchFamily="18" charset="0"/>
              </a:rPr>
              <a:t>   respirations and moderate distress</a:t>
            </a:r>
          </a:p>
          <a:p>
            <a:pPr algn="l">
              <a:buFont typeface="Arial" pitchFamily="34" charset="0"/>
              <a:buChar char="•"/>
            </a:pPr>
            <a:r>
              <a:rPr lang="en-US" sz="2800" b="1" dirty="0">
                <a:latin typeface="Times New Roman" panose="02020603050405020304" pitchFamily="18" charset="0"/>
              </a:rPr>
              <a:t> A small puncture wound is noted on the left</a:t>
            </a:r>
          </a:p>
          <a:p>
            <a:pPr algn="l"/>
            <a:r>
              <a:rPr lang="en-US" sz="2800" b="1" dirty="0">
                <a:latin typeface="Times New Roman" panose="02020603050405020304" pitchFamily="18" charset="0"/>
              </a:rPr>
              <a:t>   side of neck with minimal bleeding</a:t>
            </a:r>
          </a:p>
          <a:p>
            <a:pPr algn="l">
              <a:buFont typeface="Arial" pitchFamily="34" charset="0"/>
              <a:buChar char="•"/>
            </a:pPr>
            <a:r>
              <a:rPr lang="en-US" sz="2800" b="1" dirty="0">
                <a:latin typeface="Times New Roman" panose="02020603050405020304" pitchFamily="18" charset="0"/>
              </a:rPr>
              <a:t> But there is rapidly expanding swollen area</a:t>
            </a:r>
          </a:p>
          <a:p>
            <a:pPr algn="l"/>
            <a:r>
              <a:rPr lang="en-US" sz="2800" b="1" dirty="0">
                <a:latin typeface="Times New Roman" panose="02020603050405020304" pitchFamily="18" charset="0"/>
              </a:rPr>
              <a:t>   under the skin of the neck immediately adjacent to  </a:t>
            </a:r>
          </a:p>
          <a:p>
            <a:pPr algn="l"/>
            <a:r>
              <a:rPr lang="en-US" sz="2800" b="1" dirty="0">
                <a:latin typeface="Times New Roman" panose="02020603050405020304" pitchFamily="18" charset="0"/>
              </a:rPr>
              <a:t>   the midline airway structures</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3</a:t>
            </a:r>
          </a:p>
        </p:txBody>
      </p:sp>
      <p:sp>
        <p:nvSpPr>
          <p:cNvPr id="5" name="TextBox 4"/>
          <p:cNvSpPr txBox="1"/>
          <p:nvPr/>
        </p:nvSpPr>
        <p:spPr>
          <a:xfrm>
            <a:off x="830341" y="2556570"/>
            <a:ext cx="8008859"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 and in distress</a:t>
            </a:r>
          </a:p>
          <a:p>
            <a:pPr algn="l">
              <a:buFont typeface="Arial" pitchFamily="34" charset="0"/>
              <a:buChar char="•"/>
            </a:pPr>
            <a:r>
              <a:rPr lang="en-US" sz="2800" b="1" dirty="0">
                <a:latin typeface="Times New Roman" panose="02020603050405020304" pitchFamily="18" charset="0"/>
              </a:rPr>
              <a:t> Airway		     No blood or obstruction noted</a:t>
            </a:r>
          </a:p>
          <a:p>
            <a:pPr algn="l">
              <a:buFont typeface="Arial" pitchFamily="34" charset="0"/>
              <a:buChar char="•"/>
            </a:pPr>
            <a:r>
              <a:rPr lang="en-US" sz="2800" b="1" dirty="0">
                <a:latin typeface="Times New Roman" panose="02020603050405020304" pitchFamily="18" charset="0"/>
              </a:rPr>
              <a:t> Breathing	     	     RR 22 - labored</a:t>
            </a:r>
          </a:p>
          <a:p>
            <a:pPr algn="l">
              <a:buFont typeface="Arial" pitchFamily="34" charset="0"/>
              <a:buChar char="•"/>
            </a:pPr>
            <a:r>
              <a:rPr lang="en-US" sz="2800" b="1" dirty="0">
                <a:latin typeface="Times New Roman" panose="02020603050405020304" pitchFamily="18" charset="0"/>
              </a:rPr>
              <a:t> Radial Pulse            Strong</a:t>
            </a:r>
          </a:p>
          <a:p>
            <a:pPr algn="l">
              <a:buFont typeface="Arial" pitchFamily="34" charset="0"/>
              <a:buChar char="•"/>
            </a:pPr>
            <a:r>
              <a:rPr lang="en-US" sz="2800" b="1" dirty="0">
                <a:latin typeface="Times New Roman" panose="02020603050405020304" pitchFamily="18" charset="0"/>
              </a:rPr>
              <a:t> O2 Saturation	     65%</a:t>
            </a:r>
          </a:p>
          <a:p>
            <a:r>
              <a:rPr lang="en-US" sz="2800" b="1" dirty="0">
                <a:latin typeface="Times New Roman" panose="02020603050405020304" pitchFamily="18" charset="0"/>
              </a:rPr>
              <a:t> </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3</a:t>
            </a:r>
          </a:p>
        </p:txBody>
      </p:sp>
      <p:sp>
        <p:nvSpPr>
          <p:cNvPr id="5" name="TextBox 4"/>
          <p:cNvSpPr txBox="1"/>
          <p:nvPr/>
        </p:nvSpPr>
        <p:spPr>
          <a:xfrm>
            <a:off x="0" y="19926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723144"/>
            <a:ext cx="8534400" cy="2677656"/>
          </a:xfrm>
          <a:prstGeom prst="rect">
            <a:avLst/>
          </a:prstGeom>
          <a:noFill/>
        </p:spPr>
        <p:txBody>
          <a:bodyPr wrap="square" rtlCol="0">
            <a:spAutoFit/>
          </a:bodyPr>
          <a:lstStyle/>
          <a:p>
            <a:pPr algn="l"/>
            <a:r>
              <a:rPr lang="en-US" sz="2800" b="1" dirty="0">
                <a:latin typeface="Times New Roman" panose="02020603050405020304" pitchFamily="18" charset="0"/>
              </a:rPr>
              <a:t>1. Cricothyroidotomy using the CricKey device</a:t>
            </a:r>
          </a:p>
          <a:p>
            <a:pPr algn="l"/>
            <a:r>
              <a:rPr lang="en-US" sz="2800" b="1" dirty="0">
                <a:latin typeface="Times New Roman" panose="02020603050405020304" pitchFamily="18" charset="0"/>
              </a:rPr>
              <a:t>2. Nasopharyngeal airway</a:t>
            </a:r>
          </a:p>
          <a:p>
            <a:pPr algn="l"/>
            <a:r>
              <a:rPr lang="en-US" sz="2800" b="1" dirty="0">
                <a:latin typeface="Times New Roman" panose="02020603050405020304" pitchFamily="18" charset="0"/>
              </a:rPr>
              <a:t>3. Endotracheal intubation</a:t>
            </a:r>
          </a:p>
          <a:p>
            <a:pPr algn="l"/>
            <a:r>
              <a:rPr lang="en-US" sz="2800" b="1" dirty="0">
                <a:latin typeface="Times New Roman" panose="02020603050405020304" pitchFamily="18" charset="0"/>
              </a:rPr>
              <a:t>4. Help the casualty into the sit-up and lean-</a:t>
            </a:r>
          </a:p>
          <a:p>
            <a:pPr algn="l"/>
            <a:r>
              <a:rPr lang="en-US" sz="2800" b="1" dirty="0">
                <a:latin typeface="Times New Roman" panose="02020603050405020304" pitchFamily="18" charset="0"/>
              </a:rPr>
              <a:t>       forward position</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Airway Case Study 3</a:t>
            </a:r>
          </a:p>
        </p:txBody>
      </p:sp>
      <p:sp>
        <p:nvSpPr>
          <p:cNvPr id="5" name="TextBox 4"/>
          <p:cNvSpPr txBox="1"/>
          <p:nvPr/>
        </p:nvSpPr>
        <p:spPr>
          <a:xfrm>
            <a:off x="1828800" y="22199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198435"/>
            <a:ext cx="8839200" cy="3354765"/>
          </a:xfrm>
          <a:prstGeom prst="rect">
            <a:avLst/>
          </a:prstGeom>
          <a:solidFill>
            <a:srgbClr val="00B0F0">
              <a:alpha val="39000"/>
            </a:srgbClr>
          </a:solidFill>
          <a:ln w="25400">
            <a:solidFill>
              <a:schemeClr val="tx1"/>
            </a:solidFill>
          </a:ln>
        </p:spPr>
        <p:txBody>
          <a:bodyPr wrap="square" rtlCol="0">
            <a:spAutoFit/>
          </a:bodyPr>
          <a:lstStyle/>
          <a:p>
            <a:r>
              <a:rPr lang="en-US" sz="2800" b="1" dirty="0">
                <a:latin typeface="Times New Roman" panose="02020603050405020304" pitchFamily="18" charset="0"/>
              </a:rPr>
              <a:t>1. Cricothyroidotomy using the CricKey device</a:t>
            </a:r>
          </a:p>
          <a:p>
            <a:r>
              <a:rPr lang="en-US" sz="2800" b="1" dirty="0">
                <a:latin typeface="Times New Roman" panose="02020603050405020304" pitchFamily="18" charset="0"/>
              </a:rPr>
              <a:t> </a:t>
            </a:r>
          </a:p>
          <a:p>
            <a:pPr algn="l"/>
            <a:r>
              <a:rPr lang="en-US" sz="2600" b="1" dirty="0">
                <a:latin typeface="Times New Roman" panose="02020603050405020304" pitchFamily="18" charset="0"/>
              </a:rPr>
              <a:t>The diagnosis is airway obstruction due to a rapidly expanding hematoma that has resulted from a shrapnel injury to a large blood vessel in the neck.  A nasopharyngeal airway and the sit-up and lean-forward position will not help in this situation. The best next action is a cricothyroidotomy performed with local anesthesia.</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1</a:t>
            </a:r>
          </a:p>
        </p:txBody>
      </p:sp>
      <p:sp>
        <p:nvSpPr>
          <p:cNvPr id="5" name="TextBox 4"/>
          <p:cNvSpPr txBox="1"/>
          <p:nvPr/>
        </p:nvSpPr>
        <p:spPr>
          <a:xfrm>
            <a:off x="152400" y="2833568"/>
            <a:ext cx="8568315" cy="3262432"/>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is on patrol in a mountainous area</a:t>
            </a:r>
          </a:p>
          <a:p>
            <a:pPr algn="l">
              <a:buFont typeface="Arial" pitchFamily="34" charset="0"/>
              <a:buChar char="•"/>
            </a:pPr>
            <a:r>
              <a:rPr lang="en-US" sz="2800" b="1" dirty="0">
                <a:latin typeface="Times New Roman" panose="02020603050405020304" pitchFamily="18" charset="0"/>
              </a:rPr>
              <a:t> The unit is ambushed, but hostile fire is quickly</a:t>
            </a:r>
          </a:p>
          <a:p>
            <a:pPr algn="l"/>
            <a:r>
              <a:rPr lang="en-US" sz="2800" b="1" dirty="0">
                <a:latin typeface="Times New Roman" panose="02020603050405020304" pitchFamily="18" charset="0"/>
              </a:rPr>
              <a:t>   suppressed</a:t>
            </a:r>
          </a:p>
          <a:p>
            <a:pPr algn="l">
              <a:buFont typeface="Arial" pitchFamily="34" charset="0"/>
              <a:buChar char="•"/>
            </a:pPr>
            <a:r>
              <a:rPr lang="en-US" sz="2800" b="1" dirty="0">
                <a:latin typeface="Times New Roman" panose="02020603050405020304" pitchFamily="18" charset="0"/>
              </a:rPr>
              <a:t> There is no effective incoming fire at the </a:t>
            </a:r>
          </a:p>
          <a:p>
            <a:pPr algn="l"/>
            <a:r>
              <a:rPr lang="en-US" sz="2800" b="1" dirty="0">
                <a:latin typeface="Times New Roman" panose="02020603050405020304" pitchFamily="18" charset="0"/>
              </a:rPr>
              <a:t>   moment</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1</a:t>
            </a:r>
          </a:p>
        </p:txBody>
      </p:sp>
      <p:sp>
        <p:nvSpPr>
          <p:cNvPr id="5" name="TextBox 4"/>
          <p:cNvSpPr txBox="1"/>
          <p:nvPr/>
        </p:nvSpPr>
        <p:spPr>
          <a:xfrm>
            <a:off x="228600" y="2604968"/>
            <a:ext cx="7665816" cy="3262432"/>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Gunshot wound in right upper quadrant of the </a:t>
            </a:r>
          </a:p>
          <a:p>
            <a:pPr algn="l"/>
            <a:r>
              <a:rPr lang="en-US" sz="2800" b="1" dirty="0">
                <a:latin typeface="Times New Roman" panose="02020603050405020304" pitchFamily="18" charset="0"/>
              </a:rPr>
              <a:t>   abdomen just below the plate</a:t>
            </a:r>
          </a:p>
          <a:p>
            <a:pPr algn="l">
              <a:buFont typeface="Arial" pitchFamily="34" charset="0"/>
              <a:buChar char="•"/>
            </a:pPr>
            <a:r>
              <a:rPr lang="en-US" sz="2800" b="1" dirty="0">
                <a:latin typeface="Times New Roman" panose="02020603050405020304" pitchFamily="18" charset="0"/>
              </a:rPr>
              <a:t> No other wounds</a:t>
            </a:r>
          </a:p>
          <a:p>
            <a:pPr algn="l">
              <a:buFont typeface="Arial" pitchFamily="34" charset="0"/>
              <a:buChar char="•"/>
            </a:pPr>
            <a:r>
              <a:rPr lang="en-US" sz="2800" b="1" dirty="0">
                <a:latin typeface="Times New Roman" panose="02020603050405020304" pitchFamily="18" charset="0"/>
              </a:rPr>
              <a:t> Casualty conscious</a:t>
            </a:r>
          </a:p>
          <a:p>
            <a:pPr algn="l">
              <a:buFont typeface="Arial" pitchFamily="34" charset="0"/>
              <a:buChar char="•"/>
            </a:pPr>
            <a:r>
              <a:rPr lang="en-US" sz="2800" b="1" dirty="0">
                <a:latin typeface="Times New Roman" panose="02020603050405020304" pitchFamily="18" charset="0"/>
              </a:rPr>
              <a:t> Noted to have increasing difficulty breathing</a:t>
            </a:r>
          </a:p>
          <a:p>
            <a:pPr algn="l">
              <a:buFont typeface="Arial" pitchFamily="34" charset="0"/>
              <a:buChar char="•"/>
            </a:pPr>
            <a:r>
              <a:rPr lang="en-US" sz="2800" b="1" dirty="0">
                <a:latin typeface="Times New Roman" panose="02020603050405020304" pitchFamily="18" charset="0"/>
              </a:rPr>
              <a:t> Breath sounds on the right are absent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46701" y="0"/>
            <a:ext cx="6271269" cy="2123658"/>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Bleeding </a:t>
            </a:r>
            <a:r>
              <a:rPr lang="en-US" altLang="en-US" sz="4000" b="1" dirty="0">
                <a:latin typeface="+mj-lt"/>
              </a:rPr>
              <a:t>Case Study</a:t>
            </a:r>
            <a:r>
              <a:rPr lang="en-US" sz="4000" b="1" dirty="0">
                <a:latin typeface="+mj-lt"/>
              </a:rPr>
              <a:t> 1</a:t>
            </a:r>
          </a:p>
          <a:p>
            <a:endParaRPr lang="en-US" sz="4400" b="1" dirty="0">
              <a:latin typeface="Times New Roman" panose="02020603050405020304" pitchFamily="18" charset="0"/>
            </a:endParaRPr>
          </a:p>
        </p:txBody>
      </p:sp>
      <p:sp>
        <p:nvSpPr>
          <p:cNvPr id="5" name="TextBox 4"/>
          <p:cNvSpPr txBox="1"/>
          <p:nvPr/>
        </p:nvSpPr>
        <p:spPr>
          <a:xfrm>
            <a:off x="1954612" y="175260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228600" y="2598271"/>
            <a:ext cx="8534400" cy="3954929"/>
          </a:xfrm>
          <a:prstGeom prst="rect">
            <a:avLst/>
          </a:prstGeom>
          <a:solidFill>
            <a:srgbClr val="00B0F0">
              <a:alpha val="41000"/>
            </a:srgbClr>
          </a:solidFill>
          <a:ln w="25400">
            <a:solidFill>
              <a:schemeClr val="tx1"/>
            </a:solidFill>
          </a:ln>
        </p:spPr>
        <p:txBody>
          <a:bodyPr wrap="square" rtlCol="0">
            <a:spAutoFit/>
          </a:bodyPr>
          <a:lstStyle/>
          <a:p>
            <a:pPr marL="457200" indent="-457200" algn="l">
              <a:buAutoNum type="arabicPeriod"/>
            </a:pPr>
            <a:r>
              <a:rPr lang="en-US" sz="2400" b="1" dirty="0">
                <a:latin typeface="Times New Roman" panose="02020603050405020304" pitchFamily="18" charset="0"/>
              </a:rPr>
              <a:t>Combat Gauze applied with at least 3 minutes of </a:t>
            </a:r>
          </a:p>
          <a:p>
            <a:pPr marL="457200" indent="-457200" algn="l"/>
            <a:r>
              <a:rPr lang="en-US" sz="2400" b="1" dirty="0">
                <a:latin typeface="Times New Roman" panose="02020603050405020304" pitchFamily="18" charset="0"/>
              </a:rPr>
              <a:t>        direct pressure at the bleeding site</a:t>
            </a:r>
          </a:p>
          <a:p>
            <a:pPr algn="l"/>
            <a:r>
              <a:rPr lang="en-US" sz="2400" b="1" dirty="0">
                <a:latin typeface="Times New Roman" panose="02020603050405020304" pitchFamily="18" charset="0"/>
              </a:rPr>
              <a:t> </a:t>
            </a:r>
            <a:endParaRPr lang="en-US" sz="1400" b="1" dirty="0">
              <a:latin typeface="Times New Roman" panose="02020603050405020304" pitchFamily="18" charset="0"/>
            </a:endParaRPr>
          </a:p>
          <a:p>
            <a:pPr algn="l"/>
            <a:r>
              <a:rPr lang="en-US" sz="2400" b="1" dirty="0">
                <a:latin typeface="Times New Roman" panose="02020603050405020304" pitchFamily="18" charset="0"/>
              </a:rPr>
              <a:t>In this casualty with uncontrolled junctional bleeding in the right upper thigh, since the unit has no junctional tourniquets and since the bleeding site is too proximal on the leg to be controlled with a limb tourniquet, the best option is direct pressure with Combat Gauze.  Pressure dressings and pressure applied to so-called "pressure points" at vascular sites proximal to the bleeding have not been proven to be effective.</a:t>
            </a:r>
          </a:p>
          <a:p>
            <a:endParaRPr lang="en-US" dirty="0">
              <a:latin typeface="Times New Roman" panose="02020603050405020304"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1</a:t>
            </a:r>
          </a:p>
        </p:txBody>
      </p:sp>
      <p:sp>
        <p:nvSpPr>
          <p:cNvPr id="5" name="TextBox 4"/>
          <p:cNvSpPr txBox="1"/>
          <p:nvPr/>
        </p:nvSpPr>
        <p:spPr>
          <a:xfrm>
            <a:off x="1178707" y="2556570"/>
            <a:ext cx="7279493"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24 - Noisy and labored</a:t>
            </a:r>
          </a:p>
          <a:p>
            <a:pPr algn="l">
              <a:buFont typeface="Arial" pitchFamily="34" charset="0"/>
              <a:buChar char="•"/>
            </a:pPr>
            <a:r>
              <a:rPr lang="en-US" sz="2800" b="1" dirty="0">
                <a:latin typeface="Times New Roman" panose="02020603050405020304" pitchFamily="18" charset="0"/>
              </a:rPr>
              <a:t> Radial Pulse 	   Strong</a:t>
            </a:r>
          </a:p>
          <a:p>
            <a:pPr algn="l">
              <a:buFont typeface="Arial" pitchFamily="34" charset="0"/>
              <a:buChar char="•"/>
            </a:pPr>
            <a:r>
              <a:rPr lang="en-US" sz="2800" b="1" dirty="0">
                <a:latin typeface="Times New Roman" panose="02020603050405020304" pitchFamily="18" charset="0"/>
              </a:rPr>
              <a:t> O2 Saturation	   80%</a:t>
            </a:r>
          </a:p>
          <a:p>
            <a:r>
              <a:rPr lang="en-US" sz="2800" b="1" dirty="0">
                <a:latin typeface="Times New Roman" panose="02020603050405020304" pitchFamily="18" charset="0"/>
              </a:rPr>
              <a:t> </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1</a:t>
            </a:r>
          </a:p>
        </p:txBody>
      </p:sp>
      <p:sp>
        <p:nvSpPr>
          <p:cNvPr id="5" name="TextBox 4"/>
          <p:cNvSpPr txBox="1"/>
          <p:nvPr/>
        </p:nvSpPr>
        <p:spPr>
          <a:xfrm>
            <a:off x="0" y="22212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951744"/>
            <a:ext cx="8534400" cy="2677656"/>
          </a:xfrm>
          <a:prstGeom prst="rect">
            <a:avLst/>
          </a:prstGeom>
          <a:noFill/>
        </p:spPr>
        <p:txBody>
          <a:bodyPr wrap="square" rtlCol="0">
            <a:spAutoFit/>
          </a:bodyPr>
          <a:lstStyle/>
          <a:p>
            <a:pPr algn="l"/>
            <a:r>
              <a:rPr lang="en-US" sz="2800" b="1" dirty="0">
                <a:latin typeface="Times New Roman" panose="02020603050405020304" pitchFamily="18" charset="0"/>
              </a:rPr>
              <a:t>1. Perform a cricothyroidotomy</a:t>
            </a:r>
          </a:p>
          <a:p>
            <a:pPr algn="l"/>
            <a:r>
              <a:rPr lang="en-US" sz="2800" b="1" dirty="0">
                <a:latin typeface="Times New Roman" panose="02020603050405020304" pitchFamily="18" charset="0"/>
              </a:rPr>
              <a:t>2. Perform a needle decompression on the right</a:t>
            </a:r>
          </a:p>
          <a:p>
            <a:pPr algn="l"/>
            <a:r>
              <a:rPr lang="en-US" sz="2800" b="1" dirty="0">
                <a:latin typeface="Times New Roman" panose="02020603050405020304" pitchFamily="18" charset="0"/>
              </a:rPr>
              <a:t>     side</a:t>
            </a:r>
          </a:p>
          <a:p>
            <a:pPr algn="l"/>
            <a:r>
              <a:rPr lang="en-US" sz="2800" b="1" dirty="0">
                <a:latin typeface="Times New Roman" panose="02020603050405020304" pitchFamily="18" charset="0"/>
              </a:rPr>
              <a:t>2. Insert a chest tube</a:t>
            </a:r>
          </a:p>
          <a:p>
            <a:pPr algn="l"/>
            <a:r>
              <a:rPr lang="en-US" sz="2800" b="1" dirty="0">
                <a:latin typeface="Times New Roman" panose="02020603050405020304" pitchFamily="18" charset="0"/>
              </a:rPr>
              <a:t>4. Start an IV</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1</a:t>
            </a:r>
          </a:p>
        </p:txBody>
      </p:sp>
      <p:sp>
        <p:nvSpPr>
          <p:cNvPr id="5" name="TextBox 4"/>
          <p:cNvSpPr txBox="1"/>
          <p:nvPr/>
        </p:nvSpPr>
        <p:spPr>
          <a:xfrm>
            <a:off x="1828800" y="22961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444657"/>
            <a:ext cx="8839200" cy="3108543"/>
          </a:xfrm>
          <a:prstGeom prst="rect">
            <a:avLst/>
          </a:prstGeom>
          <a:solidFill>
            <a:srgbClr val="00B0F0">
              <a:alpha val="40000"/>
            </a:srgbClr>
          </a:solidFill>
          <a:ln w="25400">
            <a:solidFill>
              <a:schemeClr val="tx1"/>
            </a:solidFill>
          </a:ln>
        </p:spPr>
        <p:txBody>
          <a:bodyPr wrap="square" rtlCol="0">
            <a:spAutoFit/>
          </a:bodyPr>
          <a:lstStyle/>
          <a:p>
            <a:r>
              <a:rPr lang="en-US" sz="2800" b="1" dirty="0">
                <a:latin typeface="Times New Roman" panose="02020603050405020304" pitchFamily="18" charset="0"/>
              </a:rPr>
              <a:t>2. Perform a needle decompression on the right side</a:t>
            </a:r>
          </a:p>
          <a:p>
            <a:r>
              <a:rPr lang="en-US" sz="2800" b="1" dirty="0">
                <a:latin typeface="Times New Roman" panose="02020603050405020304" pitchFamily="18" charset="0"/>
              </a:rPr>
              <a:t> </a:t>
            </a:r>
          </a:p>
          <a:p>
            <a:pPr algn="l"/>
            <a:r>
              <a:rPr lang="en-US" sz="2800" b="1" dirty="0">
                <a:latin typeface="Times New Roman" panose="02020603050405020304" pitchFamily="18" charset="0"/>
              </a:rPr>
              <a:t>The diagnosis is a suspected tension pneumothorax. Although the entry wound is in the abdomen, the bullet may have traveled into the chest and injured the right lung. The correct next action is to perform a needle decompression on the right side of the casualty's chest.</a:t>
            </a:r>
            <a:endParaRPr lang="en-US" sz="2600" b="1" dirty="0">
              <a:latin typeface="Times New Roman" panose="02020603050405020304"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2</a:t>
            </a:r>
          </a:p>
        </p:txBody>
      </p:sp>
      <p:sp>
        <p:nvSpPr>
          <p:cNvPr id="5" name="TextBox 4"/>
          <p:cNvSpPr txBox="1"/>
          <p:nvPr/>
        </p:nvSpPr>
        <p:spPr>
          <a:xfrm>
            <a:off x="152400" y="2733794"/>
            <a:ext cx="8568315" cy="4124206"/>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is patrolling in a mountainous area</a:t>
            </a:r>
          </a:p>
          <a:p>
            <a:pPr algn="l">
              <a:buFont typeface="Arial" pitchFamily="34" charset="0"/>
              <a:buChar char="•"/>
            </a:pPr>
            <a:r>
              <a:rPr lang="en-US" sz="2800" b="1" dirty="0">
                <a:latin typeface="Times New Roman" panose="02020603050405020304" pitchFamily="18" charset="0"/>
              </a:rPr>
              <a:t> The unit is ambushed</a:t>
            </a:r>
          </a:p>
          <a:p>
            <a:pPr algn="l">
              <a:buFont typeface="Arial" pitchFamily="34" charset="0"/>
              <a:buChar char="•"/>
            </a:pPr>
            <a:r>
              <a:rPr lang="en-US" sz="2800" b="1" dirty="0">
                <a:latin typeface="Times New Roman" panose="02020603050405020304" pitchFamily="18" charset="0"/>
              </a:rPr>
              <a:t> One unit member is hit</a:t>
            </a:r>
          </a:p>
          <a:p>
            <a:pPr algn="l">
              <a:buFont typeface="Arial" pitchFamily="34" charset="0"/>
              <a:buChar char="•"/>
            </a:pPr>
            <a:r>
              <a:rPr lang="en-US" sz="2800" b="1" dirty="0">
                <a:latin typeface="Times New Roman" panose="02020603050405020304" pitchFamily="18" charset="0"/>
              </a:rPr>
              <a:t> Four hostiles are killed after an intense, 2-</a:t>
            </a:r>
          </a:p>
          <a:p>
            <a:pPr algn="l"/>
            <a:r>
              <a:rPr lang="en-US" sz="2800" b="1" dirty="0">
                <a:latin typeface="Times New Roman" panose="02020603050405020304" pitchFamily="18" charset="0"/>
              </a:rPr>
              <a:t>   minute firefight</a:t>
            </a:r>
          </a:p>
          <a:p>
            <a:pPr algn="l">
              <a:buFont typeface="Arial" pitchFamily="34" charset="0"/>
              <a:buChar char="•"/>
            </a:pPr>
            <a:r>
              <a:rPr lang="en-US" sz="2800" b="1" dirty="0">
                <a:latin typeface="Times New Roman" panose="02020603050405020304" pitchFamily="18" charset="0"/>
              </a:rPr>
              <a:t> There is no effective incoming fire at the </a:t>
            </a:r>
          </a:p>
          <a:p>
            <a:pPr algn="l"/>
            <a:r>
              <a:rPr lang="en-US" sz="2800" b="1" dirty="0">
                <a:latin typeface="Times New Roman" panose="02020603050405020304" pitchFamily="18" charset="0"/>
              </a:rPr>
              <a:t>   moment</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2</a:t>
            </a:r>
          </a:p>
        </p:txBody>
      </p:sp>
      <p:sp>
        <p:nvSpPr>
          <p:cNvPr id="5" name="TextBox 4"/>
          <p:cNvSpPr txBox="1"/>
          <p:nvPr/>
        </p:nvSpPr>
        <p:spPr>
          <a:xfrm>
            <a:off x="228600" y="2132886"/>
            <a:ext cx="7313220" cy="4801314"/>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t>
            </a:r>
            <a:r>
              <a:rPr lang="en-US" sz="2400" b="1" dirty="0">
                <a:latin typeface="Times New Roman" panose="02020603050405020304" pitchFamily="18" charset="0"/>
              </a:rPr>
              <a:t>Gunshot wound in right upper quadrant of the </a:t>
            </a:r>
          </a:p>
          <a:p>
            <a:pPr algn="l"/>
            <a:r>
              <a:rPr lang="en-US" sz="2400" b="1" dirty="0">
                <a:latin typeface="Times New Roman" panose="02020603050405020304" pitchFamily="18" charset="0"/>
              </a:rPr>
              <a:t>   abdomen just below the plate</a:t>
            </a:r>
          </a:p>
          <a:p>
            <a:pPr algn="l">
              <a:buFont typeface="Arial" pitchFamily="34" charset="0"/>
              <a:buChar char="•"/>
            </a:pPr>
            <a:r>
              <a:rPr lang="en-US" sz="2400" b="1" dirty="0">
                <a:latin typeface="Times New Roman" panose="02020603050405020304" pitchFamily="18" charset="0"/>
              </a:rPr>
              <a:t> No other wounds</a:t>
            </a:r>
          </a:p>
          <a:p>
            <a:pPr algn="l">
              <a:buFont typeface="Arial" pitchFamily="34" charset="0"/>
              <a:buChar char="•"/>
            </a:pPr>
            <a:r>
              <a:rPr lang="en-US" sz="2400" b="1" dirty="0">
                <a:latin typeface="Times New Roman" panose="02020603050405020304" pitchFamily="18" charset="0"/>
              </a:rPr>
              <a:t> The casualty is conscious but in pain</a:t>
            </a:r>
          </a:p>
          <a:p>
            <a:pPr algn="l">
              <a:buFont typeface="Arial" pitchFamily="34" charset="0"/>
              <a:buChar char="•"/>
            </a:pPr>
            <a:r>
              <a:rPr lang="en-US" sz="2400" b="1" dirty="0">
                <a:latin typeface="Times New Roman" panose="02020603050405020304" pitchFamily="18" charset="0"/>
              </a:rPr>
              <a:t> He is noted to have increasing difficulty breathing</a:t>
            </a:r>
          </a:p>
          <a:p>
            <a:pPr algn="l">
              <a:buFont typeface="Arial" pitchFamily="34" charset="0"/>
              <a:buChar char="•"/>
            </a:pPr>
            <a:r>
              <a:rPr lang="en-US" sz="2400" b="1" dirty="0">
                <a:latin typeface="Times New Roman" panose="02020603050405020304" pitchFamily="18" charset="0"/>
              </a:rPr>
              <a:t> There are absent breath sounds on the right</a:t>
            </a:r>
          </a:p>
          <a:p>
            <a:pPr algn="l">
              <a:buFont typeface="Arial" pitchFamily="34" charset="0"/>
              <a:buChar char="•"/>
            </a:pPr>
            <a:r>
              <a:rPr lang="en-US" sz="2400" b="1" dirty="0">
                <a:latin typeface="Times New Roman" panose="02020603050405020304" pitchFamily="18" charset="0"/>
              </a:rPr>
              <a:t> Breath sounds are present on the left side</a:t>
            </a:r>
          </a:p>
          <a:p>
            <a:pPr algn="l">
              <a:buFont typeface="Arial" pitchFamily="34" charset="0"/>
              <a:buChar char="•"/>
            </a:pPr>
            <a:r>
              <a:rPr lang="en-US" sz="2400" b="1" dirty="0">
                <a:latin typeface="Times New Roman" panose="02020603050405020304" pitchFamily="18" charset="0"/>
              </a:rPr>
              <a:t> Needle decompression is performed on the right side</a:t>
            </a:r>
          </a:p>
          <a:p>
            <a:pPr algn="l"/>
            <a:r>
              <a:rPr lang="en-US" sz="2400" b="1" dirty="0">
                <a:latin typeface="Times New Roman" panose="02020603050405020304" pitchFamily="18" charset="0"/>
              </a:rPr>
              <a:t>   at the right 4</a:t>
            </a:r>
            <a:r>
              <a:rPr lang="en-US" sz="2400" b="1" baseline="30000" dirty="0">
                <a:latin typeface="Times New Roman" panose="02020603050405020304" pitchFamily="18" charset="0"/>
              </a:rPr>
              <a:t>th</a:t>
            </a:r>
            <a:r>
              <a:rPr lang="en-US" sz="2400" b="1" dirty="0">
                <a:latin typeface="Times New Roman" panose="02020603050405020304" pitchFamily="18" charset="0"/>
              </a:rPr>
              <a:t> ICS at the anterior axillary line</a:t>
            </a:r>
          </a:p>
          <a:p>
            <a:pPr algn="l">
              <a:buFont typeface="Arial" pitchFamily="34" charset="0"/>
              <a:buChar char="•"/>
            </a:pPr>
            <a:r>
              <a:rPr lang="en-US" sz="2400" b="1" dirty="0">
                <a:latin typeface="Times New Roman" panose="02020603050405020304" pitchFamily="18" charset="0"/>
              </a:rPr>
              <a:t> No improvement is noted</a:t>
            </a:r>
            <a:br>
              <a:rPr lang="en-US" sz="2400" b="1" dirty="0">
                <a:latin typeface="Times New Roman" panose="02020603050405020304" pitchFamily="18" charset="0"/>
              </a:rPr>
            </a:br>
            <a:endParaRPr lang="en-US" sz="2400" b="1" dirty="0">
              <a:latin typeface="Times New Roman" panose="02020603050405020304"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2</a:t>
            </a:r>
          </a:p>
        </p:txBody>
      </p:sp>
      <p:sp>
        <p:nvSpPr>
          <p:cNvPr id="5" name="TextBox 4"/>
          <p:cNvSpPr txBox="1"/>
          <p:nvPr/>
        </p:nvSpPr>
        <p:spPr>
          <a:xfrm>
            <a:off x="1408157" y="2609195"/>
            <a:ext cx="6301662" cy="2677656"/>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22 and labored</a:t>
            </a:r>
          </a:p>
          <a:p>
            <a:pPr algn="l">
              <a:buFont typeface="Arial" pitchFamily="34" charset="0"/>
              <a:buChar char="•"/>
            </a:pPr>
            <a:r>
              <a:rPr lang="en-US" sz="2800" b="1" dirty="0">
                <a:latin typeface="Times New Roman" panose="02020603050405020304" pitchFamily="18" charset="0"/>
              </a:rPr>
              <a:t> Radial Pulse            Rapid and thready</a:t>
            </a:r>
          </a:p>
          <a:p>
            <a:pPr algn="l">
              <a:buFont typeface="Arial" pitchFamily="34" charset="0"/>
              <a:buChar char="•"/>
            </a:pPr>
            <a:r>
              <a:rPr lang="en-US" sz="2800" b="1" dirty="0">
                <a:latin typeface="Times New Roman" panose="02020603050405020304" pitchFamily="18" charset="0"/>
              </a:rPr>
              <a:t> O2 Saturation	     80%</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2</a:t>
            </a:r>
          </a:p>
        </p:txBody>
      </p:sp>
      <p:sp>
        <p:nvSpPr>
          <p:cNvPr id="5" name="TextBox 4"/>
          <p:cNvSpPr txBox="1"/>
          <p:nvPr/>
        </p:nvSpPr>
        <p:spPr>
          <a:xfrm>
            <a:off x="0" y="22974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4027944"/>
            <a:ext cx="8534400" cy="2677656"/>
          </a:xfrm>
          <a:prstGeom prst="rect">
            <a:avLst/>
          </a:prstGeom>
          <a:noFill/>
        </p:spPr>
        <p:txBody>
          <a:bodyPr wrap="square" rtlCol="0">
            <a:spAutoFit/>
          </a:bodyPr>
          <a:lstStyle/>
          <a:p>
            <a:pPr algn="l"/>
            <a:r>
              <a:rPr lang="en-US" sz="2800" b="1" dirty="0">
                <a:latin typeface="Times New Roman" panose="02020603050405020304" pitchFamily="18" charset="0"/>
              </a:rPr>
              <a:t>1. Perform a cricothyroidotomy</a:t>
            </a:r>
          </a:p>
          <a:p>
            <a:pPr algn="l"/>
            <a:r>
              <a:rPr lang="en-US" sz="2800" b="1" dirty="0">
                <a:latin typeface="Times New Roman" panose="02020603050405020304" pitchFamily="18" charset="0"/>
              </a:rPr>
              <a:t>2. Administer OTFC 800 ug</a:t>
            </a:r>
          </a:p>
          <a:p>
            <a:pPr algn="l"/>
            <a:r>
              <a:rPr lang="en-US" sz="2800" b="1" dirty="0">
                <a:latin typeface="Times New Roman" panose="02020603050405020304" pitchFamily="18" charset="0"/>
              </a:rPr>
              <a:t>3. Start an IV</a:t>
            </a:r>
          </a:p>
          <a:p>
            <a:pPr algn="l"/>
            <a:r>
              <a:rPr lang="en-US" sz="2800" b="1" dirty="0">
                <a:latin typeface="Times New Roman" panose="02020603050405020304" pitchFamily="18" charset="0"/>
              </a:rPr>
              <a:t>4. Repeat needle decompression at the 2 ICS in</a:t>
            </a:r>
          </a:p>
          <a:p>
            <a:pPr algn="l"/>
            <a:r>
              <a:rPr lang="en-US" sz="2800" b="1" dirty="0">
                <a:latin typeface="Times New Roman" panose="02020603050405020304" pitchFamily="18" charset="0"/>
              </a:rPr>
              <a:t>       the right mid-clavicular line</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2</a:t>
            </a:r>
          </a:p>
        </p:txBody>
      </p:sp>
      <p:sp>
        <p:nvSpPr>
          <p:cNvPr id="5" name="TextBox 4"/>
          <p:cNvSpPr txBox="1"/>
          <p:nvPr/>
        </p:nvSpPr>
        <p:spPr>
          <a:xfrm>
            <a:off x="1878412" y="19151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735282"/>
            <a:ext cx="8839200" cy="3970318"/>
          </a:xfrm>
          <a:prstGeom prst="rect">
            <a:avLst/>
          </a:prstGeom>
          <a:solidFill>
            <a:srgbClr val="00B0F0">
              <a:alpha val="40000"/>
            </a:srgbClr>
          </a:solidFill>
          <a:ln w="25400">
            <a:solidFill>
              <a:schemeClr val="tx1"/>
            </a:solidFill>
          </a:ln>
        </p:spPr>
        <p:txBody>
          <a:bodyPr wrap="square" rtlCol="0">
            <a:spAutoFit/>
          </a:bodyPr>
          <a:lstStyle/>
          <a:p>
            <a:r>
              <a:rPr lang="en-US" sz="2800" b="1" dirty="0">
                <a:latin typeface="Times New Roman" panose="02020603050405020304" pitchFamily="18" charset="0"/>
              </a:rPr>
              <a:t>4. Repeat needle decompression at the 2 ICS in the right mid-clavicular line</a:t>
            </a:r>
          </a:p>
          <a:p>
            <a:r>
              <a:rPr lang="en-US" sz="2800" b="1" dirty="0">
                <a:latin typeface="Times New Roman" panose="02020603050405020304" pitchFamily="18" charset="0"/>
              </a:rPr>
              <a:t> </a:t>
            </a:r>
          </a:p>
          <a:p>
            <a:pPr algn="l"/>
            <a:r>
              <a:rPr lang="en-US" sz="2400" b="1" dirty="0">
                <a:latin typeface="Times New Roman" panose="02020603050405020304" pitchFamily="18" charset="0"/>
              </a:rPr>
              <a:t>The diagnosis is a suspected tension pneumothorax. Since needle decompression at the lateral site on the right side did not improve the casualty's condition, the next step should be to move to an alternate decompression site. A cricothyroidotomy will not help a casualty with a tension pneumothorax. Anyone with respiratory distress and hypoxia should not be given opioids, since this will potentially depress respirations.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3</a:t>
            </a:r>
          </a:p>
        </p:txBody>
      </p:sp>
      <p:sp>
        <p:nvSpPr>
          <p:cNvPr id="5" name="TextBox 4"/>
          <p:cNvSpPr txBox="1"/>
          <p:nvPr/>
        </p:nvSpPr>
        <p:spPr>
          <a:xfrm>
            <a:off x="194685" y="2936081"/>
            <a:ext cx="8568315" cy="3693319"/>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platoon of Marines is approaching a village to</a:t>
            </a:r>
          </a:p>
          <a:p>
            <a:pPr algn="l"/>
            <a:r>
              <a:rPr lang="en-US" sz="2800" b="1" dirty="0">
                <a:latin typeface="Times New Roman" panose="02020603050405020304" pitchFamily="18" charset="0"/>
              </a:rPr>
              <a:t>   meet with village leaders</a:t>
            </a:r>
          </a:p>
          <a:p>
            <a:pPr algn="l">
              <a:buFont typeface="Arial" pitchFamily="34" charset="0"/>
              <a:buChar char="•"/>
            </a:pPr>
            <a:r>
              <a:rPr lang="en-US" sz="2800" b="1" dirty="0">
                <a:latin typeface="Times New Roman" panose="02020603050405020304" pitchFamily="18" charset="0"/>
              </a:rPr>
              <a:t> One Marine steps on a pressure-plate IED and it</a:t>
            </a:r>
          </a:p>
          <a:p>
            <a:pPr algn="l"/>
            <a:r>
              <a:rPr lang="en-US" sz="2800" b="1" dirty="0">
                <a:latin typeface="Times New Roman" panose="02020603050405020304" pitchFamily="18" charset="0"/>
              </a:rPr>
              <a:t>   explodes</a:t>
            </a:r>
          </a:p>
          <a:p>
            <a:pPr algn="l">
              <a:buFont typeface="Arial" pitchFamily="34" charset="0"/>
              <a:buChar char="•"/>
            </a:pPr>
            <a:r>
              <a:rPr lang="en-US" sz="2800" b="1" dirty="0">
                <a:latin typeface="Times New Roman" panose="02020603050405020304" pitchFamily="18" charset="0"/>
              </a:rPr>
              <a:t> There is no effective incoming fire at the</a:t>
            </a:r>
          </a:p>
          <a:p>
            <a:pPr algn="l"/>
            <a:r>
              <a:rPr lang="en-US" sz="2800" b="1" dirty="0">
                <a:latin typeface="Times New Roman" panose="02020603050405020304" pitchFamily="18" charset="0"/>
              </a:rPr>
              <a:t>   moment</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3</a:t>
            </a:r>
          </a:p>
        </p:txBody>
      </p:sp>
      <p:sp>
        <p:nvSpPr>
          <p:cNvPr id="5" name="TextBox 4"/>
          <p:cNvSpPr txBox="1"/>
          <p:nvPr/>
        </p:nvSpPr>
        <p:spPr>
          <a:xfrm>
            <a:off x="304800" y="1815137"/>
            <a:ext cx="7547259" cy="5139869"/>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t>
            </a:r>
            <a:r>
              <a:rPr lang="en-US" sz="2600" b="1" dirty="0">
                <a:latin typeface="Times New Roman" panose="02020603050405020304" pitchFamily="18" charset="0"/>
              </a:rPr>
              <a:t>Facial peppering</a:t>
            </a:r>
          </a:p>
          <a:p>
            <a:pPr algn="l">
              <a:buFont typeface="Arial" pitchFamily="34" charset="0"/>
              <a:buChar char="•"/>
            </a:pPr>
            <a:r>
              <a:rPr lang="en-US" sz="2600" b="1" dirty="0">
                <a:latin typeface="Times New Roman" panose="02020603050405020304" pitchFamily="18" charset="0"/>
              </a:rPr>
              <a:t> Below the knee amputation - left leg</a:t>
            </a:r>
          </a:p>
          <a:p>
            <a:pPr algn="l">
              <a:buFont typeface="Arial" pitchFamily="34" charset="0"/>
              <a:buChar char="•"/>
            </a:pPr>
            <a:r>
              <a:rPr lang="en-US" sz="2600" b="1" dirty="0">
                <a:latin typeface="Times New Roman" panose="02020603050405020304" pitchFamily="18" charset="0"/>
              </a:rPr>
              <a:t> Above the knee amputation - right leg</a:t>
            </a:r>
          </a:p>
          <a:p>
            <a:pPr algn="l">
              <a:buFont typeface="Arial" pitchFamily="34" charset="0"/>
              <a:buChar char="•"/>
            </a:pPr>
            <a:r>
              <a:rPr lang="en-US" sz="2600" b="1" dirty="0">
                <a:latin typeface="Times New Roman" panose="02020603050405020304" pitchFamily="18" charset="0"/>
              </a:rPr>
              <a:t> Multiple fragment wounds to pelvis and abdomen </a:t>
            </a:r>
          </a:p>
          <a:p>
            <a:pPr algn="l">
              <a:buFont typeface="Arial" pitchFamily="34" charset="0"/>
              <a:buChar char="•"/>
            </a:pPr>
            <a:r>
              <a:rPr lang="en-US" sz="2600" b="1" dirty="0">
                <a:latin typeface="Times New Roman" panose="02020603050405020304" pitchFamily="18" charset="0"/>
              </a:rPr>
              <a:t> Leg bleeding is controlled with tourniquets</a:t>
            </a:r>
          </a:p>
          <a:p>
            <a:pPr algn="l">
              <a:buFont typeface="Arial" pitchFamily="34" charset="0"/>
              <a:buChar char="•"/>
            </a:pPr>
            <a:r>
              <a:rPr lang="en-US" sz="2600" b="1" dirty="0">
                <a:latin typeface="Times New Roman" panose="02020603050405020304" pitchFamily="18" charset="0"/>
              </a:rPr>
              <a:t> 15 minutes later, while waiting for evacuation, </a:t>
            </a:r>
          </a:p>
          <a:p>
            <a:pPr algn="l"/>
            <a:r>
              <a:rPr lang="en-US" sz="2600" b="1" dirty="0">
                <a:latin typeface="Times New Roman" panose="02020603050405020304" pitchFamily="18" charset="0"/>
              </a:rPr>
              <a:t>   he is noted to have labored breathing</a:t>
            </a:r>
          </a:p>
          <a:p>
            <a:pPr algn="l">
              <a:buFont typeface="Arial" pitchFamily="34" charset="0"/>
              <a:buChar char="•"/>
            </a:pPr>
            <a:r>
              <a:rPr lang="en-US" sz="2600" b="1" dirty="0">
                <a:latin typeface="Times New Roman" panose="02020603050405020304" pitchFamily="18" charset="0"/>
              </a:rPr>
              <a:t> He becomes confused, then loses consciousness</a:t>
            </a:r>
          </a:p>
          <a:p>
            <a:pPr algn="l">
              <a:buFont typeface="Arial" pitchFamily="34" charset="0"/>
              <a:buChar char="•"/>
            </a:pPr>
            <a:r>
              <a:rPr lang="en-US" sz="2600" b="1" dirty="0">
                <a:latin typeface="Times New Roman" panose="02020603050405020304" pitchFamily="18" charset="0"/>
              </a:rPr>
              <a:t> Not breathing</a:t>
            </a:r>
          </a:p>
          <a:p>
            <a:pPr algn="l">
              <a:buFont typeface="Arial" pitchFamily="34" charset="0"/>
              <a:buChar char="•"/>
            </a:pPr>
            <a:r>
              <a:rPr lang="en-US" sz="2600" b="1" dirty="0">
                <a:latin typeface="Times New Roman" panose="02020603050405020304" pitchFamily="18" charset="0"/>
              </a:rPr>
              <a:t> There is no radial or carotid pulse detectable</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2</a:t>
            </a:r>
            <a:endParaRPr lang="en-US" sz="4400" b="1" dirty="0">
              <a:latin typeface="Times New Roman" panose="02020603050405020304" pitchFamily="18" charset="0"/>
            </a:endParaRPr>
          </a:p>
        </p:txBody>
      </p:sp>
      <p:sp>
        <p:nvSpPr>
          <p:cNvPr id="5" name="TextBox 4"/>
          <p:cNvSpPr txBox="1"/>
          <p:nvPr/>
        </p:nvSpPr>
        <p:spPr>
          <a:xfrm>
            <a:off x="152400" y="2654856"/>
            <a:ext cx="7814832" cy="2831544"/>
          </a:xfrm>
          <a:prstGeom prst="rect">
            <a:avLst/>
          </a:prstGeom>
          <a:noFill/>
        </p:spPr>
        <p:txBody>
          <a:bodyPr wrap="non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squad of Marines is engaged in a small arms </a:t>
            </a:r>
          </a:p>
          <a:p>
            <a:pPr algn="l"/>
            <a:r>
              <a:rPr lang="en-US" sz="2800" b="1" dirty="0">
                <a:latin typeface="Times New Roman" panose="02020603050405020304" pitchFamily="18" charset="0"/>
              </a:rPr>
              <a:t>  battle with hostile forces</a:t>
            </a:r>
          </a:p>
          <a:p>
            <a:pPr algn="l">
              <a:buFont typeface="Arial" pitchFamily="34" charset="0"/>
              <a:buChar char="•"/>
            </a:pPr>
            <a:r>
              <a:rPr lang="en-US" sz="2800" b="1" dirty="0">
                <a:latin typeface="Times New Roman" panose="02020603050405020304" pitchFamily="18" charset="0"/>
              </a:rPr>
              <a:t> RPG blast near one of the unit members</a:t>
            </a:r>
          </a:p>
          <a:p>
            <a:pPr algn="l">
              <a:buFont typeface="Arial" pitchFamily="34" charset="0"/>
              <a:buChar char="•"/>
            </a:pPr>
            <a:r>
              <a:rPr lang="en-US" sz="2800" b="1" dirty="0">
                <a:latin typeface="Times New Roman" panose="02020603050405020304" pitchFamily="18" charset="0"/>
              </a:rPr>
              <a:t> Casualty lying on his right side</a:t>
            </a:r>
          </a:p>
          <a:p>
            <a:pPr algn="l">
              <a:buFont typeface="Arial" pitchFamily="34" charset="0"/>
              <a:buChar char="•"/>
            </a:pPr>
            <a:r>
              <a:rPr lang="en-US" sz="2800" b="1" dirty="0">
                <a:latin typeface="Times New Roman" panose="02020603050405020304" pitchFamily="18" charset="0"/>
              </a:rPr>
              <a:t>There is no effective incoming fire at the moment</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3</a:t>
            </a:r>
          </a:p>
        </p:txBody>
      </p:sp>
      <p:sp>
        <p:nvSpPr>
          <p:cNvPr id="5" name="TextBox 4"/>
          <p:cNvSpPr txBox="1"/>
          <p:nvPr/>
        </p:nvSpPr>
        <p:spPr>
          <a:xfrm>
            <a:off x="708219" y="2708970"/>
            <a:ext cx="7826181"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Unconscious</a:t>
            </a:r>
          </a:p>
          <a:p>
            <a:pPr algn="l">
              <a:buFont typeface="Arial" pitchFamily="34" charset="0"/>
              <a:buChar char="•"/>
            </a:pPr>
            <a:r>
              <a:rPr lang="en-US" sz="2800" b="1" dirty="0">
                <a:latin typeface="Times New Roman" panose="02020603050405020304" pitchFamily="18" charset="0"/>
              </a:rPr>
              <a:t> Airway		   Apparently patent</a:t>
            </a:r>
          </a:p>
          <a:p>
            <a:pPr algn="l">
              <a:buFont typeface="Arial" pitchFamily="34" charset="0"/>
              <a:buChar char="•"/>
            </a:pPr>
            <a:r>
              <a:rPr lang="en-US" sz="2800" b="1" dirty="0">
                <a:latin typeface="Times New Roman" panose="02020603050405020304" pitchFamily="18" charset="0"/>
              </a:rPr>
              <a:t> Breathing	   	   Not breathing</a:t>
            </a:r>
          </a:p>
          <a:p>
            <a:pPr algn="l">
              <a:buFont typeface="Arial" pitchFamily="34" charset="0"/>
              <a:buChar char="•"/>
            </a:pPr>
            <a:r>
              <a:rPr lang="en-US" sz="2800" b="1" dirty="0">
                <a:latin typeface="Times New Roman" panose="02020603050405020304" pitchFamily="18" charset="0"/>
              </a:rPr>
              <a:t> Radial Pulse 	   None</a:t>
            </a:r>
          </a:p>
          <a:p>
            <a:pPr algn="l">
              <a:buFont typeface="Arial" pitchFamily="34" charset="0"/>
              <a:buChar char="•"/>
            </a:pPr>
            <a:r>
              <a:rPr lang="en-US" sz="2800" b="1" dirty="0">
                <a:latin typeface="Times New Roman" panose="02020603050405020304" pitchFamily="18" charset="0"/>
              </a:rPr>
              <a:t> O2 Saturation	   Not displaying on the pulse ox</a:t>
            </a:r>
          </a:p>
          <a:p>
            <a:r>
              <a:rPr lang="en-US" sz="2800" b="1" dirty="0">
                <a:latin typeface="Times New Roman" panose="02020603050405020304" pitchFamily="18" charset="0"/>
              </a:rPr>
              <a:t> </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3</a:t>
            </a:r>
          </a:p>
        </p:txBody>
      </p:sp>
      <p:sp>
        <p:nvSpPr>
          <p:cNvPr id="5" name="TextBox 4"/>
          <p:cNvSpPr txBox="1"/>
          <p:nvPr/>
        </p:nvSpPr>
        <p:spPr>
          <a:xfrm>
            <a:off x="0" y="20688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673257"/>
            <a:ext cx="8534400" cy="3108543"/>
          </a:xfrm>
          <a:prstGeom prst="rect">
            <a:avLst/>
          </a:prstGeom>
          <a:noFill/>
        </p:spPr>
        <p:txBody>
          <a:bodyPr wrap="square" rtlCol="0">
            <a:spAutoFit/>
          </a:bodyPr>
          <a:lstStyle/>
          <a:p>
            <a:pPr algn="l"/>
            <a:r>
              <a:rPr lang="en-US" sz="2800" b="1" dirty="0">
                <a:latin typeface="Times New Roman" panose="02020603050405020304" pitchFamily="18" charset="0"/>
              </a:rPr>
              <a:t>1. Perform CPR</a:t>
            </a:r>
          </a:p>
          <a:p>
            <a:pPr algn="l"/>
            <a:r>
              <a:rPr lang="en-US" sz="2800" b="1" dirty="0">
                <a:latin typeface="Times New Roman" panose="02020603050405020304" pitchFamily="18" charset="0"/>
              </a:rPr>
              <a:t>2. Perform needle decompression on both sides</a:t>
            </a:r>
          </a:p>
          <a:p>
            <a:pPr algn="l"/>
            <a:r>
              <a:rPr lang="en-US" sz="2800" b="1" dirty="0">
                <a:latin typeface="Times New Roman" panose="02020603050405020304" pitchFamily="18" charset="0"/>
              </a:rPr>
              <a:t>    of the chest</a:t>
            </a:r>
          </a:p>
          <a:p>
            <a:pPr algn="l"/>
            <a:r>
              <a:rPr lang="en-US" sz="2800" b="1" dirty="0">
                <a:latin typeface="Times New Roman" panose="02020603050405020304" pitchFamily="18" charset="0"/>
              </a:rPr>
              <a:t>3. Declare the casualty deceased and </a:t>
            </a:r>
          </a:p>
          <a:p>
            <a:pPr algn="l"/>
            <a:r>
              <a:rPr lang="en-US" sz="2800" b="1" dirty="0">
                <a:latin typeface="Times New Roman" panose="02020603050405020304" pitchFamily="18" charset="0"/>
              </a:rPr>
              <a:t>    discontinue care</a:t>
            </a:r>
          </a:p>
          <a:p>
            <a:pPr algn="l"/>
            <a:r>
              <a:rPr lang="en-US" sz="2800" b="1" dirty="0">
                <a:latin typeface="Times New Roman" panose="02020603050405020304" pitchFamily="18" charset="0"/>
              </a:rPr>
              <a:t>4. Start an IV</a:t>
            </a:r>
          </a:p>
          <a:p>
            <a:pPr algn="l"/>
            <a:endParaRPr lang="en-US" sz="2800" b="1" dirty="0">
              <a:latin typeface="Times New Roman" panose="02020603050405020304" pitchFamily="18"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3</a:t>
            </a:r>
          </a:p>
        </p:txBody>
      </p:sp>
      <p:sp>
        <p:nvSpPr>
          <p:cNvPr id="5" name="TextBox 4"/>
          <p:cNvSpPr txBox="1"/>
          <p:nvPr/>
        </p:nvSpPr>
        <p:spPr>
          <a:xfrm>
            <a:off x="1954612" y="175260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659082"/>
            <a:ext cx="8839200" cy="3970318"/>
          </a:xfrm>
          <a:prstGeom prst="rect">
            <a:avLst/>
          </a:prstGeom>
          <a:solidFill>
            <a:srgbClr val="00B0F0">
              <a:alpha val="40000"/>
            </a:srgbClr>
          </a:solidFill>
          <a:ln w="25400">
            <a:solidFill>
              <a:schemeClr val="tx1"/>
            </a:solidFill>
          </a:ln>
        </p:spPr>
        <p:txBody>
          <a:bodyPr wrap="square" rtlCol="0">
            <a:spAutoFit/>
          </a:bodyPr>
          <a:lstStyle/>
          <a:p>
            <a:r>
              <a:rPr lang="en-US" sz="2800" b="1" dirty="0">
                <a:latin typeface="Times New Roman" panose="02020603050405020304" pitchFamily="18" charset="0"/>
              </a:rPr>
              <a:t>2. Perform needle decompression on both sides of the chest</a:t>
            </a:r>
          </a:p>
          <a:p>
            <a:r>
              <a:rPr lang="en-US" sz="2800" b="1" dirty="0">
                <a:latin typeface="Times New Roman" panose="02020603050405020304" pitchFamily="18" charset="0"/>
              </a:rPr>
              <a:t> </a:t>
            </a:r>
          </a:p>
          <a:p>
            <a:pPr algn="l"/>
            <a:r>
              <a:rPr lang="en-US" sz="2400" b="1" dirty="0">
                <a:latin typeface="Times New Roman" panose="02020603050405020304" pitchFamily="18" charset="0"/>
              </a:rPr>
              <a:t>This casualty has lost vital signs. This could be due to non-compressible hemorrhage, but it may also be due to bilateral tension pneumothoraces. Casualties with chest or abdominal trauma or polytrauma who suffer a traumatic cardiac arrest should have needle decompression performed on both sides of the chest. If the arrest was caused by a tension pneumothorax, this maneuver may result in a return of vital signs.</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4</a:t>
            </a:r>
          </a:p>
        </p:txBody>
      </p:sp>
      <p:sp>
        <p:nvSpPr>
          <p:cNvPr id="5" name="TextBox 4"/>
          <p:cNvSpPr txBox="1"/>
          <p:nvPr/>
        </p:nvSpPr>
        <p:spPr>
          <a:xfrm>
            <a:off x="228600" y="2657594"/>
            <a:ext cx="8568315" cy="4124206"/>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vehicle-borne IED explodes near US troops</a:t>
            </a:r>
          </a:p>
          <a:p>
            <a:pPr algn="l">
              <a:buFont typeface="Arial" pitchFamily="34" charset="0"/>
              <a:buChar char="•"/>
            </a:pPr>
            <a:r>
              <a:rPr lang="en-US" sz="2800" b="1" dirty="0">
                <a:latin typeface="Times New Roman" panose="02020603050405020304" pitchFamily="18" charset="0"/>
              </a:rPr>
              <a:t> Your casualty was near the explosion</a:t>
            </a:r>
          </a:p>
          <a:p>
            <a:pPr algn="l">
              <a:buFont typeface="Arial" pitchFamily="34" charset="0"/>
              <a:buChar char="•"/>
            </a:pPr>
            <a:r>
              <a:rPr lang="en-US" sz="2800" b="1" dirty="0">
                <a:latin typeface="Times New Roman" panose="02020603050405020304" pitchFamily="18" charset="0"/>
              </a:rPr>
              <a:t> She was briefly unconscious. </a:t>
            </a:r>
          </a:p>
          <a:p>
            <a:pPr algn="l">
              <a:buFont typeface="Arial" pitchFamily="34" charset="0"/>
              <a:buChar char="•"/>
            </a:pPr>
            <a:r>
              <a:rPr lang="en-US" sz="2800" b="1" dirty="0">
                <a:latin typeface="Times New Roman" panose="02020603050405020304" pitchFamily="18" charset="0"/>
              </a:rPr>
              <a:t> Her tympanic membranes are ruptured – </a:t>
            </a:r>
          </a:p>
          <a:p>
            <a:pPr algn="l"/>
            <a:r>
              <a:rPr lang="en-US" sz="2800" b="1" dirty="0">
                <a:latin typeface="Times New Roman" panose="02020603050405020304" pitchFamily="18" charset="0"/>
              </a:rPr>
              <a:t>   difficulty hearing</a:t>
            </a:r>
          </a:p>
          <a:p>
            <a:pPr algn="l">
              <a:buFont typeface="Arial" pitchFamily="34" charset="0"/>
              <a:buChar char="•"/>
            </a:pPr>
            <a:r>
              <a:rPr lang="en-US" sz="2800" b="1" dirty="0">
                <a:latin typeface="Times New Roman" panose="02020603050405020304" pitchFamily="18" charset="0"/>
              </a:rPr>
              <a:t> You are now caring for her on a TACEVAC flight</a:t>
            </a:r>
          </a:p>
          <a:p>
            <a:pPr algn="l"/>
            <a:r>
              <a:rPr lang="en-US" sz="2800" b="1" dirty="0">
                <a:latin typeface="Times New Roman" panose="02020603050405020304" pitchFamily="18" charset="0"/>
              </a:rPr>
              <a:t>   to the Role II hospital.</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4</a:t>
            </a:r>
            <a:endParaRPr lang="en-US" sz="4400" b="1" dirty="0">
              <a:latin typeface="Times New Roman" panose="02020603050405020304" pitchFamily="18" charset="0"/>
            </a:endParaRPr>
          </a:p>
        </p:txBody>
      </p:sp>
      <p:sp>
        <p:nvSpPr>
          <p:cNvPr id="5" name="TextBox 4"/>
          <p:cNvSpPr txBox="1"/>
          <p:nvPr/>
        </p:nvSpPr>
        <p:spPr>
          <a:xfrm>
            <a:off x="304800" y="2226707"/>
            <a:ext cx="7933518" cy="4555093"/>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Your casualty is alert</a:t>
            </a:r>
          </a:p>
          <a:p>
            <a:pPr algn="l">
              <a:buFont typeface="Arial" pitchFamily="34" charset="0"/>
              <a:buChar char="•"/>
            </a:pPr>
            <a:r>
              <a:rPr lang="en-US" sz="2800" b="1" dirty="0">
                <a:latin typeface="Times New Roman" panose="02020603050405020304" pitchFamily="18" charset="0"/>
              </a:rPr>
              <a:t> There is no external hemorrhage</a:t>
            </a:r>
          </a:p>
          <a:p>
            <a:pPr algn="l">
              <a:buFont typeface="Arial" pitchFamily="34" charset="0"/>
              <a:buChar char="•"/>
            </a:pPr>
            <a:r>
              <a:rPr lang="en-US" sz="2800" b="1" dirty="0">
                <a:latin typeface="Times New Roman" panose="02020603050405020304" pitchFamily="18" charset="0"/>
              </a:rPr>
              <a:t> There is no obvious trauma to the chest or </a:t>
            </a:r>
          </a:p>
          <a:p>
            <a:pPr algn="l"/>
            <a:r>
              <a:rPr lang="en-US" sz="2800" b="1" dirty="0">
                <a:latin typeface="Times New Roman" panose="02020603050405020304" pitchFamily="18" charset="0"/>
              </a:rPr>
              <a:t>   abdomen.</a:t>
            </a:r>
          </a:p>
          <a:p>
            <a:pPr algn="l">
              <a:buFont typeface="Arial" pitchFamily="34" charset="0"/>
              <a:buChar char="•"/>
            </a:pPr>
            <a:r>
              <a:rPr lang="en-US" sz="2800" b="1" dirty="0">
                <a:latin typeface="Times New Roman" panose="02020603050405020304" pitchFamily="18" charset="0"/>
              </a:rPr>
              <a:t> Some shrapnel peppering on face and extremities</a:t>
            </a:r>
          </a:p>
          <a:p>
            <a:pPr algn="l">
              <a:buFont typeface="Arial" pitchFamily="34" charset="0"/>
              <a:buChar char="•"/>
            </a:pPr>
            <a:r>
              <a:rPr lang="en-US" sz="2800" b="1" dirty="0">
                <a:latin typeface="Times New Roman" panose="02020603050405020304" pitchFamily="18" charset="0"/>
              </a:rPr>
              <a:t> But she is having labored respirations.</a:t>
            </a:r>
          </a:p>
          <a:p>
            <a:pPr algn="l">
              <a:buFont typeface="Arial" pitchFamily="34" charset="0"/>
              <a:buChar char="•"/>
            </a:pPr>
            <a:r>
              <a:rPr lang="en-US" sz="2800" b="1" dirty="0">
                <a:latin typeface="Times New Roman" panose="02020603050405020304" pitchFamily="18" charset="0"/>
              </a:rPr>
              <a:t> You are unable to hear breath sounds because </a:t>
            </a:r>
          </a:p>
          <a:p>
            <a:pPr algn="l"/>
            <a:r>
              <a:rPr lang="en-US" sz="2800" b="1" dirty="0">
                <a:latin typeface="Times New Roman" panose="02020603050405020304" pitchFamily="18" charset="0"/>
              </a:rPr>
              <a:t>   of helicopter noise</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4</a:t>
            </a:r>
          </a:p>
        </p:txBody>
      </p:sp>
      <p:sp>
        <p:nvSpPr>
          <p:cNvPr id="5" name="TextBox 4"/>
          <p:cNvSpPr txBox="1"/>
          <p:nvPr/>
        </p:nvSpPr>
        <p:spPr>
          <a:xfrm>
            <a:off x="1236185" y="2708970"/>
            <a:ext cx="6917215"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22 – Mildly labored</a:t>
            </a:r>
          </a:p>
          <a:p>
            <a:pPr algn="l">
              <a:buFont typeface="Arial" pitchFamily="34" charset="0"/>
              <a:buChar char="•"/>
            </a:pPr>
            <a:r>
              <a:rPr lang="en-US" sz="2800" b="1" dirty="0">
                <a:latin typeface="Times New Roman" panose="02020603050405020304" pitchFamily="18" charset="0"/>
              </a:rPr>
              <a:t> Blood pressure       140/85</a:t>
            </a:r>
          </a:p>
          <a:p>
            <a:pPr algn="l">
              <a:buFont typeface="Arial" pitchFamily="34" charset="0"/>
              <a:buChar char="•"/>
            </a:pPr>
            <a:r>
              <a:rPr lang="en-US" sz="2800" b="1" dirty="0">
                <a:latin typeface="Times New Roman" panose="02020603050405020304" pitchFamily="18" charset="0"/>
              </a:rPr>
              <a:t> O2 Saturation	    70% </a:t>
            </a:r>
          </a:p>
          <a:p>
            <a:pPr algn="l">
              <a:buFont typeface="Arial" pitchFamily="34" charset="0"/>
              <a:buChar char="•"/>
            </a:pPr>
            <a:endParaRPr lang="en-US" sz="2800" b="1" dirty="0">
              <a:latin typeface="Times New Roman" panose="02020603050405020304" pitchFamily="18" charset="0"/>
            </a:endParaRP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j-lt"/>
              </a:rPr>
              <a:t>Breathing Case Study 4</a:t>
            </a:r>
          </a:p>
        </p:txBody>
      </p:sp>
      <p:sp>
        <p:nvSpPr>
          <p:cNvPr id="5" name="TextBox 4"/>
          <p:cNvSpPr txBox="1"/>
          <p:nvPr/>
        </p:nvSpPr>
        <p:spPr>
          <a:xfrm>
            <a:off x="-152400" y="19926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799344"/>
            <a:ext cx="8534400" cy="2677656"/>
          </a:xfrm>
          <a:prstGeom prst="rect">
            <a:avLst/>
          </a:prstGeom>
          <a:noFill/>
        </p:spPr>
        <p:txBody>
          <a:bodyPr wrap="square" rtlCol="0">
            <a:spAutoFit/>
          </a:bodyPr>
          <a:lstStyle/>
          <a:p>
            <a:pPr marL="514350" indent="-514350" algn="l"/>
            <a:r>
              <a:rPr lang="en-US" sz="2800" b="1" dirty="0">
                <a:latin typeface="Times New Roman" panose="02020603050405020304" pitchFamily="18" charset="0"/>
              </a:rPr>
              <a:t>1.  Needle decompression of both sides of the</a:t>
            </a:r>
          </a:p>
          <a:p>
            <a:pPr marL="514350" indent="-514350" algn="l"/>
            <a:r>
              <a:rPr lang="en-US" sz="2800" b="1" dirty="0">
                <a:latin typeface="Times New Roman" panose="02020603050405020304" pitchFamily="18" charset="0"/>
              </a:rPr>
              <a:t>          chest</a:t>
            </a:r>
          </a:p>
          <a:p>
            <a:pPr algn="l"/>
            <a:r>
              <a:rPr lang="en-US" sz="2800" b="1" dirty="0">
                <a:latin typeface="Times New Roman" panose="02020603050405020304" pitchFamily="18" charset="0"/>
              </a:rPr>
              <a:t>2.  Start an IV and administer TXA</a:t>
            </a:r>
          </a:p>
          <a:p>
            <a:pPr algn="l"/>
            <a:r>
              <a:rPr lang="en-US" sz="2800" b="1" dirty="0">
                <a:latin typeface="Times New Roman" panose="02020603050405020304" pitchFamily="18" charset="0"/>
              </a:rPr>
              <a:t>3.  Insert a supragottic airway</a:t>
            </a:r>
          </a:p>
          <a:p>
            <a:pPr algn="l"/>
            <a:r>
              <a:rPr lang="en-US" sz="2800" b="1" dirty="0">
                <a:latin typeface="Times New Roman" panose="02020603050405020304" pitchFamily="18" charset="0"/>
              </a:rPr>
              <a:t>4.  Start supplemental oxygen</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Breathing Case Study 4</a:t>
            </a:r>
          </a:p>
        </p:txBody>
      </p:sp>
      <p:sp>
        <p:nvSpPr>
          <p:cNvPr id="5" name="TextBox 4"/>
          <p:cNvSpPr txBox="1"/>
          <p:nvPr/>
        </p:nvSpPr>
        <p:spPr>
          <a:xfrm>
            <a:off x="2183212" y="190500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720638"/>
            <a:ext cx="8839200" cy="3908762"/>
          </a:xfrm>
          <a:prstGeom prst="rect">
            <a:avLst/>
          </a:prstGeom>
          <a:solidFill>
            <a:srgbClr val="00B0F0">
              <a:alpha val="41000"/>
            </a:srgbClr>
          </a:solidFill>
          <a:ln w="25400">
            <a:solidFill>
              <a:schemeClr val="tx1"/>
            </a:solidFill>
          </a:ln>
        </p:spPr>
        <p:txBody>
          <a:bodyPr wrap="square" rtlCol="0">
            <a:spAutoFit/>
          </a:bodyPr>
          <a:lstStyle/>
          <a:p>
            <a:r>
              <a:rPr lang="en-US" sz="2800" b="1" dirty="0">
                <a:latin typeface="Times New Roman" panose="02020603050405020304" pitchFamily="18" charset="0"/>
              </a:rPr>
              <a:t>4. Start supplemental oxygen</a:t>
            </a:r>
          </a:p>
          <a:p>
            <a:r>
              <a:rPr lang="en-US" sz="2800" b="1" dirty="0">
                <a:latin typeface="Times New Roman" panose="02020603050405020304" pitchFamily="18" charset="0"/>
              </a:rPr>
              <a:t> </a:t>
            </a:r>
          </a:p>
          <a:p>
            <a:pPr algn="l"/>
            <a:r>
              <a:rPr lang="en-US" sz="2400" b="1" dirty="0">
                <a:latin typeface="Times New Roman" panose="02020603050405020304" pitchFamily="18" charset="0"/>
              </a:rPr>
              <a:t>This casualty is likely suffering from blast-induced pulmonary contusions. A tension pneumothorax is possible, but unlikely because there is no penetrating trauma and there was no evidence of blunt trauma on exam. Additionally, the casualty is NOT in shock - her blood pressure is 140/85. The blast wave from the explosion can injure the lung and interfere with oxygenation. Providing supplemental oxygen will help reverse the hypoxia induced by the blast-induced pulmonary contusions.</a:t>
            </a:r>
            <a:endParaRPr lang="en-US" sz="2600" b="1" dirty="0">
              <a:latin typeface="Times New Roman" panose="02020603050405020304" pitchFamily="18"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7"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1</a:t>
            </a:r>
          </a:p>
        </p:txBody>
      </p:sp>
      <p:sp>
        <p:nvSpPr>
          <p:cNvPr id="5" name="TextBox 4"/>
          <p:cNvSpPr txBox="1"/>
          <p:nvPr/>
        </p:nvSpPr>
        <p:spPr>
          <a:xfrm>
            <a:off x="228600" y="2045017"/>
            <a:ext cx="8568315" cy="4431983"/>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t>
            </a:r>
            <a:r>
              <a:rPr lang="en-US" sz="2400" b="1" dirty="0">
                <a:latin typeface="Times New Roman" panose="02020603050405020304" pitchFamily="18" charset="0"/>
              </a:rPr>
              <a:t>A small unit is operating in a mountainous region</a:t>
            </a:r>
          </a:p>
          <a:p>
            <a:pPr algn="l">
              <a:buFont typeface="Arial" pitchFamily="34" charset="0"/>
              <a:buChar char="•"/>
            </a:pPr>
            <a:r>
              <a:rPr lang="en-US" sz="2400" b="1" dirty="0">
                <a:latin typeface="Times New Roman" panose="02020603050405020304" pitchFamily="18" charset="0"/>
              </a:rPr>
              <a:t> The casualty was a passenger in a vehicle that was </a:t>
            </a:r>
          </a:p>
          <a:p>
            <a:pPr algn="l"/>
            <a:r>
              <a:rPr lang="en-US" sz="2400" b="1" dirty="0">
                <a:latin typeface="Times New Roman" panose="02020603050405020304" pitchFamily="18" charset="0"/>
              </a:rPr>
              <a:t>   attacked with an IED</a:t>
            </a:r>
          </a:p>
          <a:p>
            <a:pPr algn="l">
              <a:buFont typeface="Arial" pitchFamily="34" charset="0"/>
              <a:buChar char="•"/>
            </a:pPr>
            <a:r>
              <a:rPr lang="en-US" sz="2400" b="1" dirty="0">
                <a:latin typeface="Times New Roman" panose="02020603050405020304" pitchFamily="18" charset="0"/>
              </a:rPr>
              <a:t> The vehicle was turned over by the blast</a:t>
            </a:r>
          </a:p>
          <a:p>
            <a:pPr algn="l">
              <a:buFont typeface="Arial" pitchFamily="34" charset="0"/>
              <a:buChar char="•"/>
            </a:pPr>
            <a:r>
              <a:rPr lang="en-US" sz="2400" b="1" dirty="0">
                <a:latin typeface="Times New Roman" panose="02020603050405020304" pitchFamily="18" charset="0"/>
              </a:rPr>
              <a:t> Casualty was unrestrained in his seat</a:t>
            </a:r>
          </a:p>
          <a:p>
            <a:pPr algn="l">
              <a:buFont typeface="Arial" pitchFamily="34" charset="0"/>
              <a:buChar char="•"/>
            </a:pPr>
            <a:r>
              <a:rPr lang="en-US" sz="2400" b="1" dirty="0">
                <a:latin typeface="Times New Roman" panose="02020603050405020304" pitchFamily="18" charset="0"/>
              </a:rPr>
              <a:t> Unconscious after the IED detonation</a:t>
            </a:r>
          </a:p>
          <a:p>
            <a:pPr algn="l">
              <a:buFont typeface="Arial" pitchFamily="34" charset="0"/>
              <a:buChar char="•"/>
            </a:pPr>
            <a:r>
              <a:rPr lang="en-US" sz="2400" b="1" dirty="0">
                <a:latin typeface="Times New Roman" panose="02020603050405020304" pitchFamily="18" charset="0"/>
              </a:rPr>
              <a:t> Lying on roof of vehicle</a:t>
            </a:r>
          </a:p>
          <a:p>
            <a:pPr algn="l">
              <a:buFont typeface="Arial" pitchFamily="34" charset="0"/>
              <a:buChar char="•"/>
            </a:pPr>
            <a:r>
              <a:rPr lang="en-US" sz="2400" b="1" dirty="0">
                <a:latin typeface="Times New Roman" panose="02020603050405020304" pitchFamily="18" charset="0"/>
              </a:rPr>
              <a:t> Helmet is dented</a:t>
            </a:r>
          </a:p>
          <a:p>
            <a:pPr algn="l">
              <a:buFont typeface="Arial" pitchFamily="34" charset="0"/>
              <a:buChar char="•"/>
            </a:pPr>
            <a:r>
              <a:rPr lang="en-US" sz="2400" b="1" dirty="0">
                <a:latin typeface="Times New Roman" panose="02020603050405020304" pitchFamily="18" charset="0"/>
              </a:rPr>
              <a:t> Casualty was removed from the vehicle with attention to</a:t>
            </a:r>
          </a:p>
          <a:p>
            <a:pPr algn="l"/>
            <a:r>
              <a:rPr lang="en-US" sz="2400" b="1" dirty="0">
                <a:latin typeface="Times New Roman" panose="02020603050405020304" pitchFamily="18" charset="0"/>
              </a:rPr>
              <a:t>   possible spinal injuries</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5"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1</a:t>
            </a:r>
          </a:p>
        </p:txBody>
      </p:sp>
      <p:sp>
        <p:nvSpPr>
          <p:cNvPr id="5" name="TextBox 4"/>
          <p:cNvSpPr txBox="1"/>
          <p:nvPr/>
        </p:nvSpPr>
        <p:spPr>
          <a:xfrm>
            <a:off x="228600" y="2428994"/>
            <a:ext cx="8255786" cy="4124206"/>
          </a:xfrm>
          <a:prstGeom prst="rect">
            <a:avLst/>
          </a:prstGeom>
          <a:noFill/>
        </p:spPr>
        <p:txBody>
          <a:bodyPr wrap="squar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Casualty is now lying supine on a litter during</a:t>
            </a:r>
          </a:p>
          <a:p>
            <a:pPr algn="l"/>
            <a:r>
              <a:rPr lang="en-US" sz="2800" b="1" dirty="0">
                <a:latin typeface="Times New Roman" panose="02020603050405020304" pitchFamily="18" charset="0"/>
              </a:rPr>
              <a:t>   helicopter TACEVAC</a:t>
            </a:r>
          </a:p>
          <a:p>
            <a:pPr algn="l">
              <a:buFont typeface="Arial" pitchFamily="34" charset="0"/>
              <a:buChar char="•"/>
            </a:pPr>
            <a:r>
              <a:rPr lang="en-US" sz="2800" b="1" dirty="0">
                <a:latin typeface="Times New Roman" panose="02020603050405020304" pitchFamily="18" charset="0"/>
              </a:rPr>
              <a:t> C-Collar in place</a:t>
            </a:r>
          </a:p>
          <a:p>
            <a:pPr algn="l">
              <a:buFont typeface="Arial" pitchFamily="34" charset="0"/>
              <a:buChar char="•"/>
            </a:pPr>
            <a:r>
              <a:rPr lang="en-US" sz="2800" b="1" dirty="0">
                <a:latin typeface="Times New Roman" panose="02020603050405020304" pitchFamily="18" charset="0"/>
              </a:rPr>
              <a:t> Still unconscious</a:t>
            </a:r>
          </a:p>
          <a:p>
            <a:pPr algn="l">
              <a:buFont typeface="Arial" pitchFamily="34" charset="0"/>
              <a:buChar char="•"/>
            </a:pPr>
            <a:r>
              <a:rPr lang="en-US" sz="2800" b="1" dirty="0">
                <a:latin typeface="Times New Roman" panose="02020603050405020304" pitchFamily="18" charset="0"/>
              </a:rPr>
              <a:t> There is an open left-sided skull fracture</a:t>
            </a:r>
          </a:p>
          <a:p>
            <a:pPr algn="l">
              <a:buFont typeface="Arial" pitchFamily="34" charset="0"/>
              <a:buChar char="•"/>
            </a:pPr>
            <a:r>
              <a:rPr lang="en-US" sz="2800" b="1" dirty="0">
                <a:latin typeface="Times New Roman" panose="02020603050405020304" pitchFamily="18" charset="0"/>
              </a:rPr>
              <a:t> No other injuries are noted</a:t>
            </a:r>
          </a:p>
          <a:p>
            <a:pPr algn="l">
              <a:buFont typeface="Arial" pitchFamily="34" charset="0"/>
              <a:buChar char="•"/>
            </a:pPr>
            <a:r>
              <a:rPr lang="en-US" sz="2800" b="1" dirty="0">
                <a:latin typeface="Times New Roman" panose="02020603050405020304" pitchFamily="18" charset="0"/>
              </a:rPr>
              <a:t> Breathing is not labored</a:t>
            </a:r>
          </a:p>
          <a:p>
            <a:pPr algn="l">
              <a:buFont typeface="Arial" pitchFamily="34" charset="0"/>
              <a:buChar char="•"/>
            </a:pPr>
            <a:r>
              <a:rPr lang="en-US" sz="2800" b="1" dirty="0">
                <a:latin typeface="Times New Roman" panose="02020603050405020304" pitchFamily="18" charset="0"/>
              </a:rPr>
              <a:t> A supraglottic airway is in place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2</a:t>
            </a:r>
          </a:p>
        </p:txBody>
      </p:sp>
      <p:sp>
        <p:nvSpPr>
          <p:cNvPr id="5" name="TextBox 4"/>
          <p:cNvSpPr txBox="1"/>
          <p:nvPr/>
        </p:nvSpPr>
        <p:spPr>
          <a:xfrm>
            <a:off x="228600" y="2261949"/>
            <a:ext cx="7492885" cy="4062651"/>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dirty="0">
                <a:latin typeface="Times New Roman" panose="02020603050405020304" pitchFamily="18" charset="0"/>
              </a:rPr>
              <a:t> </a:t>
            </a:r>
            <a:r>
              <a:rPr lang="en-US" sz="2400" b="1" dirty="0">
                <a:latin typeface="Times New Roman" panose="02020603050405020304" pitchFamily="18" charset="0"/>
              </a:rPr>
              <a:t>The casualty is moving around and awake, but his </a:t>
            </a:r>
          </a:p>
          <a:p>
            <a:pPr algn="l"/>
            <a:r>
              <a:rPr lang="en-US" sz="2400" b="1" dirty="0">
                <a:latin typeface="Times New Roman" panose="02020603050405020304" pitchFamily="18" charset="0"/>
              </a:rPr>
              <a:t>    movements are not purposeful and he is not </a:t>
            </a:r>
          </a:p>
          <a:p>
            <a:pPr algn="l"/>
            <a:r>
              <a:rPr lang="en-US" sz="2400" b="1" dirty="0">
                <a:latin typeface="Times New Roman" panose="02020603050405020304" pitchFamily="18" charset="0"/>
              </a:rPr>
              <a:t>    responding to questions</a:t>
            </a:r>
          </a:p>
          <a:p>
            <a:pPr algn="l">
              <a:buFont typeface="Arial" pitchFamily="34" charset="0"/>
              <a:buChar char="•"/>
            </a:pPr>
            <a:r>
              <a:rPr lang="en-US" sz="2400" b="1" dirty="0">
                <a:latin typeface="Times New Roman" panose="02020603050405020304" pitchFamily="18" charset="0"/>
              </a:rPr>
              <a:t> Face and neck wounds (not airway) are present</a:t>
            </a:r>
          </a:p>
          <a:p>
            <a:pPr algn="l">
              <a:buFont typeface="Arial" pitchFamily="34" charset="0"/>
              <a:buChar char="•"/>
            </a:pPr>
            <a:r>
              <a:rPr lang="en-US" sz="2400" b="1" dirty="0">
                <a:latin typeface="Times New Roman" panose="02020603050405020304" pitchFamily="18" charset="0"/>
              </a:rPr>
              <a:t> Several teeth are missing, and there are lip and cheek </a:t>
            </a:r>
          </a:p>
          <a:p>
            <a:pPr algn="l"/>
            <a:r>
              <a:rPr lang="en-US" sz="2400" b="1" dirty="0">
                <a:latin typeface="Times New Roman" panose="02020603050405020304" pitchFamily="18" charset="0"/>
              </a:rPr>
              <a:t>    lacerations</a:t>
            </a:r>
          </a:p>
          <a:p>
            <a:pPr algn="l">
              <a:buFont typeface="Arial" pitchFamily="34" charset="0"/>
              <a:buChar char="•"/>
            </a:pPr>
            <a:r>
              <a:rPr lang="en-US" sz="2400" b="1" dirty="0">
                <a:latin typeface="Times New Roman" panose="02020603050405020304" pitchFamily="18" charset="0"/>
              </a:rPr>
              <a:t> There is ongoing severe bleeding from the neck wound</a:t>
            </a:r>
          </a:p>
          <a:p>
            <a:pPr algn="l">
              <a:buFont typeface="Arial" pitchFamily="34" charset="0"/>
              <a:buChar char="•"/>
            </a:pPr>
            <a:r>
              <a:rPr lang="en-US" sz="2400" b="1" dirty="0">
                <a:latin typeface="Times New Roman" panose="02020603050405020304" pitchFamily="18" charset="0"/>
              </a:rPr>
              <a:t> No other major bleeding sites are immediately noted</a:t>
            </a:r>
          </a:p>
          <a:p>
            <a:pPr algn="l">
              <a:buFont typeface="Arial" pitchFamily="34" charset="0"/>
              <a:buChar char="•"/>
            </a:pPr>
            <a:r>
              <a:rPr lang="en-US" sz="2400" b="1" dirty="0">
                <a:latin typeface="Times New Roman" panose="02020603050405020304" pitchFamily="18" charset="0"/>
              </a:rPr>
              <a:t> He is voicing significant pain</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1</a:t>
            </a:r>
          </a:p>
        </p:txBody>
      </p:sp>
      <p:sp>
        <p:nvSpPr>
          <p:cNvPr id="5" name="TextBox 4"/>
          <p:cNvSpPr txBox="1"/>
          <p:nvPr/>
        </p:nvSpPr>
        <p:spPr>
          <a:xfrm>
            <a:off x="1255757" y="2708970"/>
            <a:ext cx="6364243"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Unconscious</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12 - unlabored</a:t>
            </a:r>
          </a:p>
          <a:p>
            <a:pPr algn="l">
              <a:buFont typeface="Arial" pitchFamily="34" charset="0"/>
              <a:buChar char="•"/>
            </a:pPr>
            <a:r>
              <a:rPr lang="en-US" sz="2800" b="1" dirty="0">
                <a:latin typeface="Times New Roman" panose="02020603050405020304" pitchFamily="18" charset="0"/>
              </a:rPr>
              <a:t> Blood pressure       135/85</a:t>
            </a:r>
          </a:p>
          <a:p>
            <a:pPr algn="l">
              <a:buFont typeface="Arial" pitchFamily="34" charset="0"/>
              <a:buChar char="•"/>
            </a:pPr>
            <a:r>
              <a:rPr lang="en-US" sz="2800" b="1" dirty="0">
                <a:latin typeface="Times New Roman" panose="02020603050405020304" pitchFamily="18" charset="0"/>
              </a:rPr>
              <a:t> O2 Saturation	    85%</a:t>
            </a:r>
          </a:p>
          <a:p>
            <a:pPr algn="l">
              <a:buFont typeface="Arial" pitchFamily="34" charset="0"/>
              <a:buChar char="•"/>
            </a:pPr>
            <a:endParaRPr lang="en-US" sz="2800" b="1" dirty="0">
              <a:latin typeface="Times New Roman" panose="02020603050405020304" pitchFamily="18" charset="0"/>
            </a:endParaRP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1</a:t>
            </a:r>
          </a:p>
        </p:txBody>
      </p:sp>
      <p:sp>
        <p:nvSpPr>
          <p:cNvPr id="5" name="TextBox 4"/>
          <p:cNvSpPr txBox="1"/>
          <p:nvPr/>
        </p:nvSpPr>
        <p:spPr>
          <a:xfrm>
            <a:off x="0" y="18402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152400" y="3368457"/>
            <a:ext cx="8534400" cy="3108543"/>
          </a:xfrm>
          <a:prstGeom prst="rect">
            <a:avLst/>
          </a:prstGeom>
          <a:noFill/>
        </p:spPr>
        <p:txBody>
          <a:bodyPr wrap="square" rtlCol="0">
            <a:spAutoFit/>
          </a:bodyPr>
          <a:lstStyle/>
          <a:p>
            <a:pPr algn="l"/>
            <a:r>
              <a:rPr lang="en-US" sz="2800" b="1" dirty="0">
                <a:latin typeface="Times New Roman" panose="02020603050405020304" pitchFamily="18" charset="0"/>
              </a:rPr>
              <a:t>1. Start an IV and give a unit of red blood cells</a:t>
            </a:r>
          </a:p>
          <a:p>
            <a:pPr algn="l"/>
            <a:r>
              <a:rPr lang="en-US" sz="2800" b="1" dirty="0">
                <a:latin typeface="Times New Roman" panose="02020603050405020304" pitchFamily="18" charset="0"/>
              </a:rPr>
              <a:t>2. Perform a bilateral needle decompression of</a:t>
            </a:r>
          </a:p>
          <a:p>
            <a:pPr algn="l"/>
            <a:r>
              <a:rPr lang="en-US" sz="2800" b="1" dirty="0">
                <a:latin typeface="Times New Roman" panose="02020603050405020304" pitchFamily="18" charset="0"/>
              </a:rPr>
              <a:t>    the chest</a:t>
            </a:r>
          </a:p>
          <a:p>
            <a:pPr algn="l"/>
            <a:r>
              <a:rPr lang="en-US" sz="2800" b="1" dirty="0">
                <a:latin typeface="Times New Roman" panose="02020603050405020304" pitchFamily="18" charset="0"/>
              </a:rPr>
              <a:t>3. Perform a surgical airway</a:t>
            </a:r>
          </a:p>
          <a:p>
            <a:pPr algn="l"/>
            <a:r>
              <a:rPr lang="en-US" sz="2800" b="1" dirty="0">
                <a:latin typeface="Times New Roman" panose="02020603050405020304" pitchFamily="18" charset="0"/>
              </a:rPr>
              <a:t>4. Start high-flow supplemental oxygen via </a:t>
            </a:r>
          </a:p>
          <a:p>
            <a:pPr algn="l"/>
            <a:r>
              <a:rPr lang="en-US" sz="2800" b="1" dirty="0">
                <a:latin typeface="Times New Roman" panose="02020603050405020304" pitchFamily="18" charset="0"/>
              </a:rPr>
              <a:t>    reservoir mask to get oxygen saturation to </a:t>
            </a:r>
          </a:p>
          <a:p>
            <a:pPr algn="l"/>
            <a:r>
              <a:rPr lang="en-US" sz="2800" b="1" dirty="0">
                <a:latin typeface="Times New Roman" panose="02020603050405020304" pitchFamily="18" charset="0"/>
              </a:rPr>
              <a:t>    90% or higher</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1</a:t>
            </a:r>
          </a:p>
        </p:txBody>
      </p:sp>
      <p:sp>
        <p:nvSpPr>
          <p:cNvPr id="5" name="TextBox 4"/>
          <p:cNvSpPr txBox="1"/>
          <p:nvPr/>
        </p:nvSpPr>
        <p:spPr>
          <a:xfrm>
            <a:off x="1954612" y="21437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2981504"/>
            <a:ext cx="8839200" cy="3724096"/>
          </a:xfrm>
          <a:prstGeom prst="rect">
            <a:avLst/>
          </a:prstGeom>
          <a:solidFill>
            <a:srgbClr val="00B0F0">
              <a:alpha val="41000"/>
            </a:srgbClr>
          </a:solidFill>
          <a:ln w="25400">
            <a:solidFill>
              <a:schemeClr val="tx1"/>
            </a:solidFill>
          </a:ln>
        </p:spPr>
        <p:txBody>
          <a:bodyPr wrap="square" rtlCol="0">
            <a:spAutoFit/>
          </a:bodyPr>
          <a:lstStyle/>
          <a:p>
            <a:r>
              <a:rPr lang="en-US" sz="2600" b="1" dirty="0">
                <a:latin typeface="Times New Roman" panose="02020603050405020304" pitchFamily="18" charset="0"/>
              </a:rPr>
              <a:t>4. Start high-flow supplemental oxygen via reservoir mask to get oxygen saturation to 90% or higher</a:t>
            </a:r>
          </a:p>
          <a:p>
            <a:r>
              <a:rPr lang="en-US" sz="2600" b="1" dirty="0">
                <a:latin typeface="Times New Roman" panose="02020603050405020304" pitchFamily="18" charset="0"/>
              </a:rPr>
              <a:t> </a:t>
            </a:r>
          </a:p>
          <a:p>
            <a:pPr algn="l"/>
            <a:r>
              <a:rPr lang="en-US" sz="2600" b="1" dirty="0">
                <a:latin typeface="Times New Roman" panose="02020603050405020304" pitchFamily="18" charset="0"/>
              </a:rPr>
              <a:t>Hypoxia (oxygen saturations below 90%) in casualties with moderate/severe TBI is associated with worsening of outcomes. This casualty should receive supplemental oxygen to improve his oxygenation status and reduce the likelihood of secondary brain injury.</a:t>
            </a:r>
            <a:r>
              <a:rPr lang="en-US" sz="2800" dirty="0">
                <a:latin typeface="Times New Roman" panose="02020603050405020304" pitchFamily="18" charset="0"/>
              </a:rPr>
              <a:t> </a:t>
            </a:r>
          </a:p>
          <a:p>
            <a:endParaRPr lang="en-US" sz="2600" b="1" dirty="0">
              <a:latin typeface="Times New Roman" panose="02020603050405020304" pitchFamily="18"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8"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2</a:t>
            </a:r>
          </a:p>
        </p:txBody>
      </p:sp>
      <p:sp>
        <p:nvSpPr>
          <p:cNvPr id="5" name="TextBox 4"/>
          <p:cNvSpPr txBox="1"/>
          <p:nvPr/>
        </p:nvSpPr>
        <p:spPr>
          <a:xfrm>
            <a:off x="228600" y="1614386"/>
            <a:ext cx="8568315" cy="5170646"/>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t>
            </a:r>
            <a:r>
              <a:rPr lang="en-US" sz="2400" b="1" dirty="0">
                <a:latin typeface="Times New Roman" panose="02020603050405020304" pitchFamily="18" charset="0"/>
              </a:rPr>
              <a:t>The casualty was a passenger in a vehicle that was</a:t>
            </a:r>
          </a:p>
          <a:p>
            <a:pPr algn="l"/>
            <a:r>
              <a:rPr lang="en-US" sz="2400" b="1" dirty="0">
                <a:latin typeface="Times New Roman" panose="02020603050405020304" pitchFamily="18" charset="0"/>
              </a:rPr>
              <a:t>   attacked with an IED</a:t>
            </a:r>
          </a:p>
          <a:p>
            <a:pPr algn="l">
              <a:buFont typeface="Arial" pitchFamily="34" charset="0"/>
              <a:buChar char="•"/>
            </a:pPr>
            <a:r>
              <a:rPr lang="en-US" sz="2400" b="1" dirty="0">
                <a:latin typeface="Times New Roman" panose="02020603050405020304" pitchFamily="18" charset="0"/>
              </a:rPr>
              <a:t> The vehicle was turned over in the explosion</a:t>
            </a:r>
          </a:p>
          <a:p>
            <a:pPr algn="l">
              <a:buFont typeface="Arial" pitchFamily="34" charset="0"/>
              <a:buChar char="•"/>
            </a:pPr>
            <a:r>
              <a:rPr lang="en-US" sz="2400" b="1" dirty="0">
                <a:latin typeface="Times New Roman" panose="02020603050405020304" pitchFamily="18" charset="0"/>
              </a:rPr>
              <a:t> Casualty was unrestrained in his seat</a:t>
            </a:r>
          </a:p>
          <a:p>
            <a:pPr algn="l">
              <a:buFont typeface="Arial" pitchFamily="34" charset="0"/>
              <a:buChar char="•"/>
            </a:pPr>
            <a:r>
              <a:rPr lang="en-US" sz="2400" b="1" dirty="0">
                <a:latin typeface="Times New Roman" panose="02020603050405020304" pitchFamily="18" charset="0"/>
              </a:rPr>
              <a:t> Unconscious for several minutes after the IED detonation</a:t>
            </a:r>
          </a:p>
          <a:p>
            <a:pPr algn="l">
              <a:buFont typeface="Arial" pitchFamily="34" charset="0"/>
              <a:buChar char="•"/>
            </a:pPr>
            <a:r>
              <a:rPr lang="en-US" sz="2400" b="1" dirty="0">
                <a:latin typeface="Times New Roman" panose="02020603050405020304" pitchFamily="18" charset="0"/>
              </a:rPr>
              <a:t> Lying on roof of vehicle</a:t>
            </a:r>
          </a:p>
          <a:p>
            <a:pPr algn="l">
              <a:buFont typeface="Arial" pitchFamily="34" charset="0"/>
              <a:buChar char="•"/>
            </a:pPr>
            <a:r>
              <a:rPr lang="en-US" sz="2400" b="1" dirty="0">
                <a:latin typeface="Times New Roman" panose="02020603050405020304" pitchFamily="18" charset="0"/>
              </a:rPr>
              <a:t> Helmet was dented</a:t>
            </a:r>
          </a:p>
          <a:p>
            <a:pPr algn="l">
              <a:buFont typeface="Arial" pitchFamily="34" charset="0"/>
              <a:buChar char="•"/>
            </a:pPr>
            <a:r>
              <a:rPr lang="en-US" sz="2400" b="1" dirty="0">
                <a:latin typeface="Times New Roman" panose="02020603050405020304" pitchFamily="18" charset="0"/>
              </a:rPr>
              <a:t> She was removed from the vehicle with attention to</a:t>
            </a:r>
          </a:p>
          <a:p>
            <a:pPr algn="l"/>
            <a:r>
              <a:rPr lang="en-US" sz="2400" b="1" dirty="0">
                <a:latin typeface="Times New Roman" panose="02020603050405020304" pitchFamily="18" charset="0"/>
              </a:rPr>
              <a:t>   possible spinal injuries</a:t>
            </a:r>
          </a:p>
          <a:p>
            <a:pPr algn="l">
              <a:buFont typeface="Arial" pitchFamily="34" charset="0"/>
              <a:buChar char="•"/>
            </a:pPr>
            <a:r>
              <a:rPr lang="en-US" sz="2400" b="1" dirty="0">
                <a:latin typeface="Times New Roman" panose="02020603050405020304" pitchFamily="18" charset="0"/>
              </a:rPr>
              <a:t> Pupils were equal and reactive at the point of injury</a:t>
            </a:r>
          </a:p>
          <a:p>
            <a:pPr algn="l">
              <a:buFont typeface="Arial" pitchFamily="34" charset="0"/>
              <a:buChar char="•"/>
            </a:pPr>
            <a:r>
              <a:rPr lang="en-US" sz="2400" b="1" dirty="0">
                <a:latin typeface="Times New Roman" panose="02020603050405020304" pitchFamily="18" charset="0"/>
              </a:rPr>
              <a:t> You are now caring for her on a TACEVAC flight</a:t>
            </a:r>
          </a:p>
          <a:p>
            <a:pPr algn="l"/>
            <a:r>
              <a:rPr lang="en-US" sz="2400" b="1" dirty="0">
                <a:latin typeface="Times New Roman" panose="02020603050405020304" pitchFamily="18" charset="0"/>
              </a:rPr>
              <a:t>   to the Role II hospital.</a:t>
            </a:r>
            <a:endParaRPr lang="en-US" sz="2800" b="1" dirty="0">
              <a:latin typeface="Times New Roman" panose="02020603050405020304" pitchFamily="18"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2</a:t>
            </a:r>
          </a:p>
        </p:txBody>
      </p:sp>
      <p:sp>
        <p:nvSpPr>
          <p:cNvPr id="5" name="TextBox 4"/>
          <p:cNvSpPr txBox="1"/>
          <p:nvPr/>
        </p:nvSpPr>
        <p:spPr>
          <a:xfrm>
            <a:off x="228600" y="1844219"/>
            <a:ext cx="8093049" cy="4708981"/>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t>
            </a:r>
            <a:r>
              <a:rPr lang="en-US" sz="2600" b="1" dirty="0">
                <a:latin typeface="Times New Roman" panose="02020603050405020304" pitchFamily="18" charset="0"/>
              </a:rPr>
              <a:t>Casualty is now lying supine on a litter during </a:t>
            </a:r>
          </a:p>
          <a:p>
            <a:pPr algn="l"/>
            <a:r>
              <a:rPr lang="en-US" sz="2600" b="1" dirty="0">
                <a:latin typeface="Times New Roman" panose="02020603050405020304" pitchFamily="18" charset="0"/>
              </a:rPr>
              <a:t>   helicopter TACEVAC</a:t>
            </a:r>
          </a:p>
          <a:p>
            <a:pPr algn="l">
              <a:buFont typeface="Arial" pitchFamily="34" charset="0"/>
              <a:buChar char="•"/>
            </a:pPr>
            <a:r>
              <a:rPr lang="en-US" sz="2600" b="1" dirty="0">
                <a:latin typeface="Times New Roman" panose="02020603050405020304" pitchFamily="18" charset="0"/>
              </a:rPr>
              <a:t> She was initially alert and followed commands</a:t>
            </a:r>
          </a:p>
          <a:p>
            <a:pPr algn="l">
              <a:buFont typeface="Arial" pitchFamily="34" charset="0"/>
              <a:buChar char="•"/>
            </a:pPr>
            <a:r>
              <a:rPr lang="en-US" sz="2600" b="1" dirty="0">
                <a:latin typeface="Times New Roman" panose="02020603050405020304" pitchFamily="18" charset="0"/>
              </a:rPr>
              <a:t> Pupils were equal and reactive at the start of the flight</a:t>
            </a:r>
          </a:p>
          <a:p>
            <a:pPr algn="l">
              <a:buFont typeface="Arial" pitchFamily="34" charset="0"/>
              <a:buChar char="•"/>
            </a:pPr>
            <a:r>
              <a:rPr lang="en-US" sz="2600" b="1" dirty="0">
                <a:latin typeface="Times New Roman" panose="02020603050405020304" pitchFamily="18" charset="0"/>
              </a:rPr>
              <a:t> There is a left-sided scalp laceration </a:t>
            </a:r>
          </a:p>
          <a:p>
            <a:pPr algn="l">
              <a:buFont typeface="Arial" pitchFamily="34" charset="0"/>
              <a:buChar char="•"/>
            </a:pPr>
            <a:r>
              <a:rPr lang="en-US" sz="2600" b="1" dirty="0">
                <a:latin typeface="Times New Roman" panose="02020603050405020304" pitchFamily="18" charset="0"/>
              </a:rPr>
              <a:t> No other injuries are noted</a:t>
            </a:r>
          </a:p>
          <a:p>
            <a:pPr algn="l">
              <a:buFont typeface="Arial" pitchFamily="34" charset="0"/>
              <a:buChar char="•"/>
            </a:pPr>
            <a:r>
              <a:rPr lang="en-US" sz="2600" b="1" dirty="0">
                <a:latin typeface="Times New Roman" panose="02020603050405020304" pitchFamily="18" charset="0"/>
              </a:rPr>
              <a:t> Breathing is not labored</a:t>
            </a:r>
          </a:p>
          <a:p>
            <a:pPr algn="l">
              <a:buFont typeface="Arial" pitchFamily="34" charset="0"/>
              <a:buChar char="•"/>
            </a:pPr>
            <a:r>
              <a:rPr lang="en-US" sz="2600" b="1" dirty="0">
                <a:latin typeface="Times New Roman" panose="02020603050405020304" pitchFamily="18" charset="0"/>
              </a:rPr>
              <a:t> The casualty suddenly becomes confused and</a:t>
            </a:r>
          </a:p>
          <a:p>
            <a:pPr algn="l"/>
            <a:r>
              <a:rPr lang="en-US" sz="2600" b="1" dirty="0">
                <a:latin typeface="Times New Roman" panose="02020603050405020304" pitchFamily="18" charset="0"/>
              </a:rPr>
              <a:t>   then loses consciousness</a:t>
            </a:r>
          </a:p>
          <a:p>
            <a:pPr algn="l">
              <a:buFont typeface="Arial" pitchFamily="34" charset="0"/>
              <a:buChar char="•"/>
            </a:pPr>
            <a:r>
              <a:rPr lang="en-US" sz="2600" b="1" dirty="0">
                <a:latin typeface="Times New Roman" panose="02020603050405020304" pitchFamily="18" charset="0"/>
              </a:rPr>
              <a:t> One pupil is dilated and unresponsive</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2</a:t>
            </a:r>
          </a:p>
        </p:txBody>
      </p:sp>
      <p:sp>
        <p:nvSpPr>
          <p:cNvPr id="5" name="TextBox 4"/>
          <p:cNvSpPr txBox="1"/>
          <p:nvPr/>
        </p:nvSpPr>
        <p:spPr>
          <a:xfrm>
            <a:off x="762000" y="2480370"/>
            <a:ext cx="7725192"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Now unconscious</a:t>
            </a:r>
          </a:p>
          <a:p>
            <a:pPr algn="l">
              <a:buFont typeface="Arial" pitchFamily="34" charset="0"/>
              <a:buChar char="•"/>
            </a:pPr>
            <a:r>
              <a:rPr lang="en-US" sz="2800" b="1" dirty="0">
                <a:latin typeface="Times New Roman" panose="02020603050405020304" pitchFamily="18" charset="0"/>
              </a:rPr>
              <a:t>Airway		   Apparently patent</a:t>
            </a:r>
          </a:p>
          <a:p>
            <a:pPr algn="l">
              <a:buFont typeface="Arial" pitchFamily="34" charset="0"/>
              <a:buChar char="•"/>
            </a:pPr>
            <a:r>
              <a:rPr lang="en-US" sz="2800" b="1" dirty="0">
                <a:latin typeface="Times New Roman" panose="02020603050405020304" pitchFamily="18" charset="0"/>
              </a:rPr>
              <a:t>Breathing		   RR 18</a:t>
            </a:r>
          </a:p>
          <a:p>
            <a:pPr algn="l">
              <a:buFont typeface="Arial" pitchFamily="34" charset="0"/>
              <a:buChar char="•"/>
            </a:pPr>
            <a:r>
              <a:rPr lang="en-US" sz="2800" b="1" dirty="0">
                <a:latin typeface="Times New Roman" panose="02020603050405020304" pitchFamily="18" charset="0"/>
              </a:rPr>
              <a:t>Blood pressure       150/100</a:t>
            </a:r>
          </a:p>
          <a:p>
            <a:pPr algn="l">
              <a:buFont typeface="Arial" pitchFamily="34" charset="0"/>
              <a:buChar char="•"/>
            </a:pPr>
            <a:r>
              <a:rPr lang="en-US" sz="2800" b="1" dirty="0">
                <a:latin typeface="Times New Roman" panose="02020603050405020304" pitchFamily="18" charset="0"/>
              </a:rPr>
              <a:t>O2 Saturation	   96% on supplemental oxygen</a:t>
            </a:r>
          </a:p>
          <a:p>
            <a:pPr algn="l">
              <a:buFont typeface="Arial" pitchFamily="34" charset="0"/>
              <a:buChar char="•"/>
            </a:pPr>
            <a:endParaRPr lang="en-US" sz="2800" b="1" dirty="0">
              <a:latin typeface="Times New Roman" panose="02020603050405020304" pitchFamily="18" charset="0"/>
            </a:endParaRP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2</a:t>
            </a:r>
          </a:p>
        </p:txBody>
      </p:sp>
      <p:sp>
        <p:nvSpPr>
          <p:cNvPr id="5" name="TextBox 4"/>
          <p:cNvSpPr txBox="1"/>
          <p:nvPr/>
        </p:nvSpPr>
        <p:spPr>
          <a:xfrm>
            <a:off x="-76200" y="2146518"/>
            <a:ext cx="8635826" cy="1815882"/>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r>
              <a:rPr lang="en-US" sz="2800" dirty="0">
                <a:latin typeface="Times New Roman" panose="02020603050405020304" pitchFamily="18" charset="0"/>
              </a:rPr>
              <a:t> </a:t>
            </a:r>
          </a:p>
        </p:txBody>
      </p:sp>
      <p:sp>
        <p:nvSpPr>
          <p:cNvPr id="6" name="TextBox 5"/>
          <p:cNvSpPr txBox="1"/>
          <p:nvPr/>
        </p:nvSpPr>
        <p:spPr>
          <a:xfrm>
            <a:off x="228600" y="4104144"/>
            <a:ext cx="8534400" cy="2677656"/>
          </a:xfrm>
          <a:prstGeom prst="rect">
            <a:avLst/>
          </a:prstGeom>
          <a:noFill/>
        </p:spPr>
        <p:txBody>
          <a:bodyPr wrap="square" rtlCol="0">
            <a:spAutoFit/>
          </a:bodyPr>
          <a:lstStyle/>
          <a:p>
            <a:pPr algn="l"/>
            <a:r>
              <a:rPr lang="en-US" sz="2800" b="1" dirty="0">
                <a:latin typeface="Times New Roman" panose="02020603050405020304" pitchFamily="18" charset="0"/>
              </a:rPr>
              <a:t>1. Administer 250 mL of 3% hypertonic saline</a:t>
            </a:r>
          </a:p>
          <a:p>
            <a:pPr algn="l"/>
            <a:r>
              <a:rPr lang="en-US" sz="2800" b="1" dirty="0">
                <a:latin typeface="Times New Roman" panose="02020603050405020304" pitchFamily="18" charset="0"/>
              </a:rPr>
              <a:t>2. Perform an emergency cricothyroidotomy</a:t>
            </a:r>
          </a:p>
          <a:p>
            <a:pPr algn="l"/>
            <a:r>
              <a:rPr lang="en-US" sz="2800" b="1" dirty="0">
                <a:latin typeface="Times New Roman" panose="02020603050405020304" pitchFamily="18" charset="0"/>
              </a:rPr>
              <a:t>3. Elevate the foot of the casualty's litter</a:t>
            </a:r>
          </a:p>
          <a:p>
            <a:pPr algn="l"/>
            <a:r>
              <a:rPr lang="en-US" sz="2800" b="1" dirty="0">
                <a:latin typeface="Times New Roman" panose="02020603050405020304" pitchFamily="18" charset="0"/>
              </a:rPr>
              <a:t>4. Immediately begin therapeutic hypothermia by</a:t>
            </a:r>
          </a:p>
          <a:p>
            <a:pPr algn="l"/>
            <a:r>
              <a:rPr lang="en-US" sz="2800" b="1" dirty="0">
                <a:latin typeface="Times New Roman" panose="02020603050405020304" pitchFamily="18" charset="0"/>
              </a:rPr>
              <a:t>     removing the casualty's HPMK</a:t>
            </a:r>
          </a:p>
          <a:p>
            <a:pPr marL="514350" indent="-514350" algn="l">
              <a:buAutoNum type="arabicPeriod"/>
            </a:pPr>
            <a:endParaRPr lang="en-US" sz="2800" b="1" dirty="0">
              <a:latin typeface="Times New Roman" panose="02020603050405020304" pitchFamily="18"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TBI Case Study 2</a:t>
            </a:r>
          </a:p>
        </p:txBody>
      </p:sp>
      <p:sp>
        <p:nvSpPr>
          <p:cNvPr id="5" name="TextBox 4"/>
          <p:cNvSpPr txBox="1"/>
          <p:nvPr/>
        </p:nvSpPr>
        <p:spPr>
          <a:xfrm>
            <a:off x="1828800" y="21437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135392"/>
            <a:ext cx="8839200" cy="3570208"/>
          </a:xfrm>
          <a:prstGeom prst="rect">
            <a:avLst/>
          </a:prstGeom>
          <a:solidFill>
            <a:srgbClr val="00B0F0">
              <a:alpha val="41000"/>
            </a:srgbClr>
          </a:solidFill>
          <a:ln w="25400">
            <a:solidFill>
              <a:schemeClr val="tx1"/>
            </a:solidFill>
          </a:ln>
        </p:spPr>
        <p:txBody>
          <a:bodyPr wrap="square" rtlCol="0">
            <a:spAutoFit/>
          </a:bodyPr>
          <a:lstStyle/>
          <a:p>
            <a:r>
              <a:rPr lang="en-US" sz="2800" b="1" dirty="0">
                <a:latin typeface="Times New Roman" panose="02020603050405020304" pitchFamily="18" charset="0"/>
              </a:rPr>
              <a:t>1) Administer 250 mL of 3% hypertonic saline</a:t>
            </a:r>
          </a:p>
          <a:p>
            <a:r>
              <a:rPr lang="en-US" sz="2800" dirty="0">
                <a:latin typeface="Times New Roman" panose="02020603050405020304" pitchFamily="18" charset="0"/>
              </a:rPr>
              <a:t> </a:t>
            </a:r>
          </a:p>
          <a:p>
            <a:pPr algn="l"/>
            <a:r>
              <a:rPr lang="en-US" sz="2400" b="1" dirty="0">
                <a:latin typeface="Times New Roman" panose="02020603050405020304" pitchFamily="18" charset="0"/>
              </a:rPr>
              <a:t>The decreasing state of consciousness and the dilated pupil are signs of an impending cerebral herniation. The casualty should receive 250 mL of hypertonic saline and have the head of his litter elevated 30 degrees. His oxygen saturation is good, so there is no need to perform an emergency surgical airway. Therapeutic hypothermia should not be undertaken during TACEVAC.</a:t>
            </a:r>
          </a:p>
          <a:p>
            <a:endParaRPr lang="en-US" sz="2600" b="1" dirty="0">
              <a:latin typeface="Times New Roman" panose="02020603050405020304" pitchFamily="18"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8"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1</a:t>
            </a:r>
          </a:p>
        </p:txBody>
      </p:sp>
      <p:sp>
        <p:nvSpPr>
          <p:cNvPr id="5" name="TextBox 4"/>
          <p:cNvSpPr txBox="1"/>
          <p:nvPr/>
        </p:nvSpPr>
        <p:spPr>
          <a:xfrm>
            <a:off x="152400" y="2276594"/>
            <a:ext cx="8568315" cy="4124206"/>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You are on a hostage rescue mission</a:t>
            </a:r>
          </a:p>
          <a:p>
            <a:pPr algn="l">
              <a:buFont typeface="Arial" pitchFamily="34" charset="0"/>
              <a:buChar char="•"/>
            </a:pPr>
            <a:r>
              <a:rPr lang="en-US" sz="2800" b="1" dirty="0">
                <a:latin typeface="Times New Roman" panose="02020603050405020304" pitchFamily="18" charset="0"/>
              </a:rPr>
              <a:t> An 8-man team is looking for 3 hostages in a</a:t>
            </a:r>
          </a:p>
          <a:p>
            <a:pPr algn="l"/>
            <a:r>
              <a:rPr lang="en-US" sz="2800" b="1" dirty="0">
                <a:latin typeface="Times New Roman" panose="02020603050405020304" pitchFamily="18" charset="0"/>
              </a:rPr>
              <a:t>   building</a:t>
            </a:r>
          </a:p>
          <a:p>
            <a:pPr algn="l">
              <a:buFont typeface="Arial" pitchFamily="34" charset="0"/>
              <a:buChar char="•"/>
            </a:pPr>
            <a:r>
              <a:rPr lang="en-US" sz="2800" b="1" dirty="0">
                <a:latin typeface="Times New Roman" panose="02020603050405020304" pitchFamily="18" charset="0"/>
              </a:rPr>
              <a:t> The team suddenly comes under heavy fire</a:t>
            </a:r>
          </a:p>
          <a:p>
            <a:pPr algn="l">
              <a:buFont typeface="Arial" pitchFamily="34" charset="0"/>
              <a:buChar char="•"/>
            </a:pPr>
            <a:r>
              <a:rPr lang="en-US" sz="2800" b="1" dirty="0">
                <a:latin typeface="Times New Roman" panose="02020603050405020304" pitchFamily="18" charset="0"/>
              </a:rPr>
              <a:t> The assaulter next to you is shot in the head</a:t>
            </a:r>
          </a:p>
          <a:p>
            <a:pPr algn="l">
              <a:buFont typeface="Arial" pitchFamily="34" charset="0"/>
              <a:buChar char="•"/>
            </a:pPr>
            <a:r>
              <a:rPr lang="en-US" sz="2800" b="1" dirty="0">
                <a:latin typeface="Times New Roman" panose="02020603050405020304" pitchFamily="18" charset="0"/>
              </a:rPr>
              <a:t> The hostages have not yet been located</a:t>
            </a:r>
          </a:p>
          <a:p>
            <a:pPr algn="l">
              <a:buFont typeface="Arial" pitchFamily="34" charset="0"/>
              <a:buChar char="•"/>
            </a:pPr>
            <a:r>
              <a:rPr lang="en-US" sz="2800" b="1" dirty="0">
                <a:latin typeface="Times New Roman" panose="02020603050405020304" pitchFamily="18" charset="0"/>
              </a:rPr>
              <a:t> The hostiles are moving and returning fire</a:t>
            </a:r>
          </a:p>
          <a:p>
            <a:pPr algn="l">
              <a:buFont typeface="Arial" pitchFamily="34" charset="0"/>
              <a:buChar char="•"/>
            </a:pPr>
            <a:r>
              <a:rPr lang="en-US" sz="2800" b="1" dirty="0">
                <a:latin typeface="Times New Roman" panose="02020603050405020304" pitchFamily="18" charset="0"/>
              </a:rPr>
              <a:t> The tactical situation is dynamic</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1</a:t>
            </a:r>
          </a:p>
        </p:txBody>
      </p:sp>
      <p:sp>
        <p:nvSpPr>
          <p:cNvPr id="5" name="TextBox 4"/>
          <p:cNvSpPr txBox="1"/>
          <p:nvPr/>
        </p:nvSpPr>
        <p:spPr>
          <a:xfrm>
            <a:off x="152400" y="2807256"/>
            <a:ext cx="8610600" cy="2831544"/>
          </a:xfrm>
          <a:prstGeom prst="rect">
            <a:avLst/>
          </a:prstGeom>
          <a:noFill/>
        </p:spPr>
        <p:txBody>
          <a:bodyPr wrap="squar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The casualty is lying on the floor with a massive </a:t>
            </a:r>
          </a:p>
          <a:p>
            <a:pPr algn="l"/>
            <a:r>
              <a:rPr lang="en-US" sz="2800" b="1" dirty="0">
                <a:latin typeface="Times New Roman" panose="02020603050405020304" pitchFamily="18" charset="0"/>
              </a:rPr>
              <a:t>      head wound.</a:t>
            </a:r>
          </a:p>
          <a:p>
            <a:pPr algn="l">
              <a:buFont typeface="Arial" pitchFamily="34" charset="0"/>
              <a:buChar char="•"/>
            </a:pPr>
            <a:r>
              <a:rPr lang="en-US" sz="2800" b="1" dirty="0">
                <a:latin typeface="Times New Roman" panose="02020603050405020304" pitchFamily="18" charset="0"/>
              </a:rPr>
              <a:t> Shots are still being exchanged with the hostile </a:t>
            </a:r>
          </a:p>
          <a:p>
            <a:pPr algn="l"/>
            <a:r>
              <a:rPr lang="en-US" sz="2800" b="1" dirty="0">
                <a:latin typeface="Times New Roman" panose="02020603050405020304" pitchFamily="18" charset="0"/>
              </a:rPr>
              <a:t>      forces.</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mn-lt"/>
              </a:rPr>
              <a:t>Bleeding </a:t>
            </a:r>
            <a:r>
              <a:rPr lang="en-US" altLang="en-US" sz="4000" b="1" dirty="0">
                <a:latin typeface="+mn-lt"/>
              </a:rPr>
              <a:t>Case Study</a:t>
            </a:r>
            <a:r>
              <a:rPr lang="en-US" sz="4000" b="1" dirty="0">
                <a:latin typeface="+mn-lt"/>
              </a:rPr>
              <a:t> 2</a:t>
            </a:r>
          </a:p>
        </p:txBody>
      </p:sp>
      <p:sp>
        <p:nvSpPr>
          <p:cNvPr id="5" name="TextBox 4"/>
          <p:cNvSpPr txBox="1"/>
          <p:nvPr/>
        </p:nvSpPr>
        <p:spPr>
          <a:xfrm>
            <a:off x="-76200" y="1840230"/>
            <a:ext cx="8635826" cy="1969770"/>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pPr algn="l"/>
            <a:r>
              <a:rPr lang="en-US" sz="1000" b="1" dirty="0">
                <a:latin typeface="Times New Roman" panose="02020603050405020304" pitchFamily="18" charset="0"/>
              </a:rPr>
              <a:t>  </a:t>
            </a:r>
          </a:p>
          <a:p>
            <a:pPr algn="l"/>
            <a:r>
              <a:rPr lang="en-US" sz="2800" dirty="0">
                <a:latin typeface="Times New Roman" panose="02020603050405020304" pitchFamily="18" charset="0"/>
              </a:rPr>
              <a:t> </a:t>
            </a:r>
          </a:p>
        </p:txBody>
      </p:sp>
      <p:sp>
        <p:nvSpPr>
          <p:cNvPr id="6" name="TextBox 5"/>
          <p:cNvSpPr txBox="1"/>
          <p:nvPr/>
        </p:nvSpPr>
        <p:spPr>
          <a:xfrm>
            <a:off x="228600" y="3679954"/>
            <a:ext cx="8534400" cy="2416046"/>
          </a:xfrm>
          <a:prstGeom prst="rect">
            <a:avLst/>
          </a:prstGeom>
          <a:noFill/>
        </p:spPr>
        <p:txBody>
          <a:bodyPr wrap="square" rtlCol="0">
            <a:spAutoFit/>
          </a:bodyPr>
          <a:lstStyle/>
          <a:p>
            <a:pPr algn="l"/>
            <a:r>
              <a:rPr lang="en-US" sz="2800" b="1" dirty="0">
                <a:latin typeface="Times New Roman" panose="02020603050405020304" pitchFamily="18" charset="0"/>
              </a:rPr>
              <a:t>1. Perform a cricothyroidotomy</a:t>
            </a:r>
          </a:p>
          <a:p>
            <a:pPr algn="l"/>
            <a:r>
              <a:rPr lang="en-US" sz="2800" b="1" dirty="0">
                <a:latin typeface="Times New Roman" panose="02020603050405020304" pitchFamily="18" charset="0"/>
              </a:rPr>
              <a:t>2. Start an IV</a:t>
            </a:r>
          </a:p>
          <a:p>
            <a:pPr algn="l"/>
            <a:r>
              <a:rPr lang="en-US" sz="2800" b="1" dirty="0">
                <a:latin typeface="Times New Roman" panose="02020603050405020304" pitchFamily="18" charset="0"/>
              </a:rPr>
              <a:t>3. Apply Combat Gauze with sustained direct</a:t>
            </a:r>
          </a:p>
          <a:p>
            <a:pPr algn="l"/>
            <a:r>
              <a:rPr lang="en-US" sz="2800" b="1" dirty="0">
                <a:latin typeface="Times New Roman" panose="02020603050405020304" pitchFamily="18" charset="0"/>
              </a:rPr>
              <a:t>    pressure at the bleeding site on the neck</a:t>
            </a:r>
          </a:p>
          <a:p>
            <a:pPr algn="l"/>
            <a:r>
              <a:rPr lang="en-US" sz="2800" b="1" dirty="0">
                <a:latin typeface="Times New Roman" panose="02020603050405020304" pitchFamily="18" charset="0"/>
              </a:rPr>
              <a:t>4. Administer OTFC to treat the casualty's pain</a:t>
            </a:r>
          </a:p>
          <a:p>
            <a:endParaRPr lang="en-US" dirty="0">
              <a:latin typeface="Times New Roman" panose="02020603050405020304" pitchFamily="18"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1</a:t>
            </a:r>
          </a:p>
        </p:txBody>
      </p:sp>
      <p:sp>
        <p:nvSpPr>
          <p:cNvPr id="5" name="TextBox 4"/>
          <p:cNvSpPr txBox="1"/>
          <p:nvPr/>
        </p:nvSpPr>
        <p:spPr>
          <a:xfrm>
            <a:off x="-152400" y="2222718"/>
            <a:ext cx="8635826" cy="1815882"/>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endParaRPr lang="en-US" sz="1000" b="1" dirty="0">
              <a:solidFill>
                <a:srgbClr val="FF0000"/>
              </a:solidFill>
              <a:latin typeface="Times New Roman" panose="02020603050405020304" pitchFamily="18" charset="0"/>
            </a:endParaRPr>
          </a:p>
          <a:p>
            <a:endParaRPr lang="en-US" sz="2800" dirty="0">
              <a:latin typeface="Times New Roman" panose="02020603050405020304" pitchFamily="18" charset="0"/>
            </a:endParaRPr>
          </a:p>
        </p:txBody>
      </p:sp>
      <p:sp>
        <p:nvSpPr>
          <p:cNvPr id="6" name="TextBox 5"/>
          <p:cNvSpPr txBox="1"/>
          <p:nvPr/>
        </p:nvSpPr>
        <p:spPr>
          <a:xfrm>
            <a:off x="152400" y="3907810"/>
            <a:ext cx="8534400" cy="2492990"/>
          </a:xfrm>
          <a:prstGeom prst="rect">
            <a:avLst/>
          </a:prstGeom>
          <a:noFill/>
        </p:spPr>
        <p:txBody>
          <a:bodyPr wrap="square" rtlCol="0">
            <a:spAutoFit/>
          </a:bodyPr>
          <a:lstStyle/>
          <a:p>
            <a:pPr marL="514350" indent="-514350" algn="l"/>
            <a:r>
              <a:rPr lang="en-US" sz="2600" b="1" dirty="0">
                <a:latin typeface="Times New Roman" panose="02020603050405020304" pitchFamily="18" charset="0"/>
              </a:rPr>
              <a:t>1. Stop the assault and examine the casualty for </a:t>
            </a:r>
          </a:p>
          <a:p>
            <a:pPr marL="514350" indent="-514350" algn="l"/>
            <a:r>
              <a:rPr lang="en-US" sz="2600" b="1" dirty="0">
                <a:latin typeface="Times New Roman" panose="02020603050405020304" pitchFamily="18" charset="0"/>
              </a:rPr>
              <a:t>     other wounds</a:t>
            </a:r>
          </a:p>
          <a:p>
            <a:pPr algn="l"/>
            <a:r>
              <a:rPr lang="en-US" sz="2600" b="1" dirty="0">
                <a:latin typeface="Times New Roman" panose="02020603050405020304" pitchFamily="18" charset="0"/>
              </a:rPr>
              <a:t>2. Stop the assault and start an IV</a:t>
            </a:r>
          </a:p>
          <a:p>
            <a:pPr algn="l"/>
            <a:r>
              <a:rPr lang="en-US" sz="2600" b="1" dirty="0">
                <a:latin typeface="Times New Roman" panose="02020603050405020304" pitchFamily="18" charset="0"/>
              </a:rPr>
              <a:t>3. Stop the assault and begin CPR as needed</a:t>
            </a:r>
          </a:p>
          <a:p>
            <a:pPr algn="l"/>
            <a:r>
              <a:rPr lang="en-US" sz="2600" b="1" dirty="0">
                <a:latin typeface="Times New Roman" panose="02020603050405020304" pitchFamily="18" charset="0"/>
              </a:rPr>
              <a:t>4. Continue the assault until the threat is eliminated</a:t>
            </a:r>
          </a:p>
          <a:p>
            <a:pPr algn="l"/>
            <a:r>
              <a:rPr lang="en-US" sz="2600" b="1" dirty="0">
                <a:latin typeface="Times New Roman" panose="02020603050405020304" pitchFamily="18" charset="0"/>
              </a:rPr>
              <a:t>     and the hostages have been secured.</a:t>
            </a:r>
            <a:endParaRPr lang="en-US" sz="2800" b="1" dirty="0">
              <a:latin typeface="Times New Roman" panose="02020603050405020304" pitchFamily="18" charset="0"/>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1</a:t>
            </a:r>
          </a:p>
        </p:txBody>
      </p:sp>
      <p:sp>
        <p:nvSpPr>
          <p:cNvPr id="5" name="TextBox 4"/>
          <p:cNvSpPr txBox="1"/>
          <p:nvPr/>
        </p:nvSpPr>
        <p:spPr>
          <a:xfrm>
            <a:off x="1752600" y="214378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76200" y="3166170"/>
            <a:ext cx="8839200" cy="3539430"/>
          </a:xfrm>
          <a:prstGeom prst="rect">
            <a:avLst/>
          </a:prstGeom>
          <a:solidFill>
            <a:srgbClr val="00B0F0">
              <a:alpha val="40000"/>
            </a:srgbClr>
          </a:solidFill>
          <a:ln w="25400">
            <a:solidFill>
              <a:schemeClr val="tx1"/>
            </a:solidFill>
          </a:ln>
        </p:spPr>
        <p:txBody>
          <a:bodyPr wrap="square" rtlCol="0">
            <a:spAutoFit/>
          </a:bodyPr>
          <a:lstStyle/>
          <a:p>
            <a:r>
              <a:rPr lang="en-US" sz="2800" b="1" dirty="0">
                <a:latin typeface="Times New Roman" panose="02020603050405020304" pitchFamily="18" charset="0"/>
              </a:rPr>
              <a:t>4. Continue the assault until the threat is eliminated and the hostages have been secured.</a:t>
            </a:r>
          </a:p>
          <a:p>
            <a:r>
              <a:rPr lang="en-US" sz="2800" b="1" dirty="0">
                <a:latin typeface="Times New Roman" panose="02020603050405020304" pitchFamily="18" charset="0"/>
              </a:rPr>
              <a:t> </a:t>
            </a:r>
          </a:p>
          <a:p>
            <a:pPr algn="l"/>
            <a:r>
              <a:rPr lang="en-US" sz="2800" b="1" dirty="0">
                <a:latin typeface="Times New Roman" panose="02020603050405020304" pitchFamily="18" charset="0"/>
              </a:rPr>
              <a:t>In the context of a hostage rescue operation, the hostages are in grave danger until the threat has been eliminated. The correct action here is to continue the mission until the hostages have been located and their safety has been assured.</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7"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2</a:t>
            </a:r>
          </a:p>
        </p:txBody>
      </p:sp>
      <p:sp>
        <p:nvSpPr>
          <p:cNvPr id="5" name="TextBox 4"/>
          <p:cNvSpPr txBox="1"/>
          <p:nvPr/>
        </p:nvSpPr>
        <p:spPr>
          <a:xfrm>
            <a:off x="228600" y="2590800"/>
            <a:ext cx="7272915" cy="3693319"/>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 small unit is approaching a compound to</a:t>
            </a:r>
          </a:p>
          <a:p>
            <a:pPr algn="l"/>
            <a:r>
              <a:rPr lang="en-US" sz="2800" b="1" dirty="0">
                <a:latin typeface="Times New Roman" panose="02020603050405020304" pitchFamily="18" charset="0"/>
              </a:rPr>
              <a:t>   search for weapons and drugs</a:t>
            </a:r>
          </a:p>
          <a:p>
            <a:pPr algn="l">
              <a:buFont typeface="Arial" pitchFamily="34" charset="0"/>
              <a:buChar char="•"/>
            </a:pPr>
            <a:r>
              <a:rPr lang="en-US" sz="2800" b="1" dirty="0">
                <a:latin typeface="Times New Roman" panose="02020603050405020304" pitchFamily="18" charset="0"/>
              </a:rPr>
              <a:t> They suddenly come under fire</a:t>
            </a:r>
          </a:p>
          <a:p>
            <a:pPr algn="l">
              <a:buFont typeface="Arial" pitchFamily="34" charset="0"/>
              <a:buChar char="•"/>
            </a:pPr>
            <a:r>
              <a:rPr lang="en-US" sz="2800" b="1" dirty="0">
                <a:latin typeface="Times New Roman" panose="02020603050405020304" pitchFamily="18" charset="0"/>
              </a:rPr>
              <a:t> Fire is suppressed but several unit members</a:t>
            </a:r>
          </a:p>
          <a:p>
            <a:pPr algn="l"/>
            <a:r>
              <a:rPr lang="en-US" sz="2800" b="1" dirty="0">
                <a:latin typeface="Times New Roman" panose="02020603050405020304" pitchFamily="18" charset="0"/>
              </a:rPr>
              <a:t>   are injured</a:t>
            </a:r>
          </a:p>
          <a:p>
            <a:pPr algn="l">
              <a:buFont typeface="Arial" pitchFamily="34" charset="0"/>
              <a:buChar char="•"/>
            </a:pPr>
            <a:r>
              <a:rPr lang="en-US" sz="2800" b="1" dirty="0">
                <a:latin typeface="Times New Roman" panose="02020603050405020304" pitchFamily="18" charset="0"/>
              </a:rPr>
              <a:t>There is no effective incoming fire at present</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2</a:t>
            </a:r>
          </a:p>
        </p:txBody>
      </p:sp>
      <p:sp>
        <p:nvSpPr>
          <p:cNvPr id="5" name="TextBox 4"/>
          <p:cNvSpPr txBox="1"/>
          <p:nvPr/>
        </p:nvSpPr>
        <p:spPr>
          <a:xfrm>
            <a:off x="228600" y="1687354"/>
            <a:ext cx="8093947" cy="5170646"/>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t>
            </a:r>
            <a:r>
              <a:rPr lang="en-US" sz="2400" b="1" dirty="0">
                <a:latin typeface="Times New Roman" panose="02020603050405020304" pitchFamily="18" charset="0"/>
              </a:rPr>
              <a:t>Gunshot wound to the left chest just above his plate</a:t>
            </a:r>
          </a:p>
          <a:p>
            <a:pPr algn="l">
              <a:buFont typeface="Arial" pitchFamily="34" charset="0"/>
              <a:buChar char="•"/>
            </a:pPr>
            <a:r>
              <a:rPr lang="en-US" sz="2400" b="1" dirty="0">
                <a:latin typeface="Times New Roman" panose="02020603050405020304" pitchFamily="18" charset="0"/>
              </a:rPr>
              <a:t> The casualty is conscious and in severe pain</a:t>
            </a:r>
          </a:p>
          <a:p>
            <a:pPr algn="l">
              <a:buFont typeface="Arial" pitchFamily="34" charset="0"/>
              <a:buChar char="•"/>
            </a:pPr>
            <a:r>
              <a:rPr lang="en-US" sz="2400" b="1" dirty="0">
                <a:latin typeface="Times New Roman" panose="02020603050405020304" pitchFamily="18" charset="0"/>
              </a:rPr>
              <a:t> His radial pulse is weak</a:t>
            </a:r>
          </a:p>
          <a:p>
            <a:pPr algn="l">
              <a:buFont typeface="Arial" pitchFamily="34" charset="0"/>
              <a:buChar char="•"/>
            </a:pPr>
            <a:r>
              <a:rPr lang="en-US" sz="2400" b="1" dirty="0">
                <a:latin typeface="Times New Roman" panose="02020603050405020304" pitchFamily="18" charset="0"/>
              </a:rPr>
              <a:t> His breathing is deep and rapid</a:t>
            </a:r>
          </a:p>
          <a:p>
            <a:pPr algn="l">
              <a:buFont typeface="Arial" pitchFamily="34" charset="0"/>
              <a:buChar char="•"/>
            </a:pPr>
            <a:r>
              <a:rPr lang="en-US" sz="2400" b="1" dirty="0">
                <a:latin typeface="Times New Roman" panose="02020603050405020304" pitchFamily="18" charset="0"/>
              </a:rPr>
              <a:t> Oxygen saturation was 85% prior to needle decompression</a:t>
            </a:r>
          </a:p>
          <a:p>
            <a:pPr algn="l">
              <a:buFont typeface="Arial" pitchFamily="34" charset="0"/>
              <a:buChar char="•"/>
            </a:pPr>
            <a:r>
              <a:rPr lang="en-US" sz="2400" b="1" dirty="0">
                <a:latin typeface="Times New Roman" panose="02020603050405020304" pitchFamily="18" charset="0"/>
              </a:rPr>
              <a:t> After needle decompression, the casualty's breathing </a:t>
            </a:r>
          </a:p>
          <a:p>
            <a:pPr algn="l"/>
            <a:r>
              <a:rPr lang="en-US" sz="2400" b="1" dirty="0">
                <a:latin typeface="Times New Roman" panose="02020603050405020304" pitchFamily="18" charset="0"/>
              </a:rPr>
              <a:t>   becomes slower and less labored</a:t>
            </a:r>
          </a:p>
          <a:p>
            <a:pPr algn="l">
              <a:buFont typeface="Arial" pitchFamily="34" charset="0"/>
              <a:buChar char="•"/>
            </a:pPr>
            <a:r>
              <a:rPr lang="en-US" sz="2400" b="1" dirty="0">
                <a:latin typeface="Times New Roman" panose="02020603050405020304" pitchFamily="18" charset="0"/>
              </a:rPr>
              <a:t> His oxygen saturation improves to 92%</a:t>
            </a:r>
          </a:p>
          <a:p>
            <a:pPr algn="l">
              <a:buFont typeface="Arial" pitchFamily="34" charset="0"/>
              <a:buChar char="•"/>
            </a:pPr>
            <a:r>
              <a:rPr lang="en-US" sz="2400" b="1" dirty="0">
                <a:latin typeface="Times New Roman" panose="02020603050405020304" pitchFamily="18" charset="0"/>
              </a:rPr>
              <a:t> An IV has been started, TXA has been given, and Hextend</a:t>
            </a:r>
          </a:p>
          <a:p>
            <a:pPr algn="l"/>
            <a:r>
              <a:rPr lang="en-US" sz="2400" b="1" dirty="0">
                <a:latin typeface="Times New Roman" panose="02020603050405020304" pitchFamily="18" charset="0"/>
              </a:rPr>
              <a:t>   is running</a:t>
            </a:r>
          </a:p>
          <a:p>
            <a:pPr algn="l">
              <a:buFont typeface="Arial" pitchFamily="34" charset="0"/>
              <a:buChar char="•"/>
            </a:pPr>
            <a:r>
              <a:rPr lang="en-US" sz="2400" b="1" dirty="0">
                <a:latin typeface="Times New Roman" panose="02020603050405020304" pitchFamily="18" charset="0"/>
              </a:rPr>
              <a:t> The severe pain persists and he repeatedly asks for pain</a:t>
            </a:r>
          </a:p>
          <a:p>
            <a:pPr algn="l"/>
            <a:r>
              <a:rPr lang="en-US" sz="2400" b="1" dirty="0">
                <a:latin typeface="Times New Roman" panose="02020603050405020304" pitchFamily="18" charset="0"/>
              </a:rPr>
              <a:t>   medicine</a:t>
            </a:r>
            <a:endParaRPr lang="en-US" sz="2800" b="1" dirty="0">
              <a:latin typeface="Times New Roman" panose="02020603050405020304" pitchFamily="18" charset="0"/>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2</a:t>
            </a:r>
          </a:p>
        </p:txBody>
      </p:sp>
      <p:sp>
        <p:nvSpPr>
          <p:cNvPr id="5" name="TextBox 4"/>
          <p:cNvSpPr txBox="1"/>
          <p:nvPr/>
        </p:nvSpPr>
        <p:spPr>
          <a:xfrm>
            <a:off x="1609792" y="2632770"/>
            <a:ext cx="5705408"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 Airway		    Patent</a:t>
            </a:r>
          </a:p>
          <a:p>
            <a:pPr algn="l">
              <a:buFont typeface="Arial" pitchFamily="34" charset="0"/>
              <a:buChar char="•"/>
            </a:pPr>
            <a:r>
              <a:rPr lang="en-US" sz="2800" b="1" dirty="0">
                <a:latin typeface="Times New Roman" panose="02020603050405020304" pitchFamily="18" charset="0"/>
              </a:rPr>
              <a:t> Breathing	    	    RR 20 </a:t>
            </a:r>
          </a:p>
          <a:p>
            <a:pPr algn="l">
              <a:buFont typeface="Arial" pitchFamily="34" charset="0"/>
              <a:buChar char="•"/>
            </a:pPr>
            <a:r>
              <a:rPr lang="en-US" sz="2800" b="1" dirty="0">
                <a:latin typeface="Times New Roman" panose="02020603050405020304" pitchFamily="18" charset="0"/>
              </a:rPr>
              <a:t> Radial Pulse 	    Weak</a:t>
            </a:r>
          </a:p>
          <a:p>
            <a:pPr algn="l">
              <a:buFont typeface="Arial" pitchFamily="34" charset="0"/>
              <a:buChar char="•"/>
            </a:pPr>
            <a:r>
              <a:rPr lang="en-US" sz="2800" b="1" dirty="0">
                <a:latin typeface="Times New Roman" panose="02020603050405020304" pitchFamily="18" charset="0"/>
              </a:rPr>
              <a:t> O2 Saturation	    92% at present</a:t>
            </a:r>
          </a:p>
          <a:p>
            <a:pPr algn="l">
              <a:buFont typeface="Arial" pitchFamily="34" charset="0"/>
              <a:buChar char="•"/>
            </a:pPr>
            <a:endParaRPr lang="en-US" sz="2800" b="1" dirty="0">
              <a:latin typeface="Times New Roman" panose="02020603050405020304" pitchFamily="18" charset="0"/>
            </a:endParaRP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2</a:t>
            </a:r>
          </a:p>
        </p:txBody>
      </p:sp>
      <p:sp>
        <p:nvSpPr>
          <p:cNvPr id="5" name="TextBox 4"/>
          <p:cNvSpPr txBox="1"/>
          <p:nvPr/>
        </p:nvSpPr>
        <p:spPr>
          <a:xfrm>
            <a:off x="0" y="2196405"/>
            <a:ext cx="8635826" cy="1384995"/>
          </a:xfrm>
          <a:prstGeom prst="rect">
            <a:avLst/>
          </a:prstGeom>
          <a:noFill/>
        </p:spPr>
        <p:txBody>
          <a:bodyPr wrap="square" rtlCol="0">
            <a:spAutoFit/>
          </a:bodyPr>
          <a:lstStyle/>
          <a:p>
            <a:r>
              <a:rPr lang="en-US" sz="2800" b="1" dirty="0">
                <a:latin typeface="Times New Roman" panose="02020603050405020304" pitchFamily="18" charset="0"/>
              </a:rPr>
              <a:t>Question </a:t>
            </a:r>
          </a:p>
          <a:p>
            <a:endParaRPr lang="en-US" sz="2800" b="1" u="sng" dirty="0">
              <a:latin typeface="Times New Roman" panose="02020603050405020304" pitchFamily="18" charset="0"/>
            </a:endParaRPr>
          </a:p>
          <a:p>
            <a:r>
              <a:rPr lang="en-US" sz="2800" b="1" dirty="0">
                <a:solidFill>
                  <a:srgbClr val="FF0000"/>
                </a:solidFill>
                <a:latin typeface="Times New Roman" panose="02020603050405020304" pitchFamily="18" charset="0"/>
              </a:rPr>
              <a:t>What is the NEXT action you should take?</a:t>
            </a:r>
          </a:p>
        </p:txBody>
      </p:sp>
      <p:sp>
        <p:nvSpPr>
          <p:cNvPr id="6" name="TextBox 5"/>
          <p:cNvSpPr txBox="1"/>
          <p:nvPr/>
        </p:nvSpPr>
        <p:spPr>
          <a:xfrm>
            <a:off x="152400" y="3962400"/>
            <a:ext cx="6248400" cy="1815882"/>
          </a:xfrm>
          <a:prstGeom prst="rect">
            <a:avLst/>
          </a:prstGeom>
          <a:noFill/>
        </p:spPr>
        <p:txBody>
          <a:bodyPr wrap="square" rtlCol="0">
            <a:spAutoFit/>
          </a:bodyPr>
          <a:lstStyle/>
          <a:p>
            <a:pPr algn="l"/>
            <a:r>
              <a:rPr lang="en-US" sz="2800" b="1" dirty="0">
                <a:latin typeface="Times New Roman" panose="02020603050405020304" pitchFamily="18" charset="0"/>
              </a:rPr>
              <a:t>1. Administer OTFC 800 ug</a:t>
            </a:r>
          </a:p>
          <a:p>
            <a:pPr algn="l"/>
            <a:r>
              <a:rPr lang="en-US" sz="2800" b="1" dirty="0">
                <a:latin typeface="Times New Roman" panose="02020603050405020304" pitchFamily="18" charset="0"/>
              </a:rPr>
              <a:t>2. Administer 5 mg of IV morphine</a:t>
            </a:r>
          </a:p>
          <a:p>
            <a:pPr algn="l"/>
            <a:r>
              <a:rPr lang="en-US" sz="2800" b="1" dirty="0">
                <a:latin typeface="Times New Roman" panose="02020603050405020304" pitchFamily="18" charset="0"/>
              </a:rPr>
              <a:t>3. Administer 20 mg of IV ketamine</a:t>
            </a:r>
          </a:p>
          <a:p>
            <a:pPr algn="l"/>
            <a:r>
              <a:rPr lang="en-US" sz="2800" b="1" dirty="0">
                <a:latin typeface="Times New Roman" panose="02020603050405020304" pitchFamily="18" charset="0"/>
              </a:rPr>
              <a:t>4. Administer 10 mg of IM morphine</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2</a:t>
            </a:r>
          </a:p>
        </p:txBody>
      </p:sp>
      <p:sp>
        <p:nvSpPr>
          <p:cNvPr id="5" name="TextBox 4"/>
          <p:cNvSpPr txBox="1"/>
          <p:nvPr/>
        </p:nvSpPr>
        <p:spPr>
          <a:xfrm>
            <a:off x="1752600" y="2514600"/>
            <a:ext cx="5436788" cy="523220"/>
          </a:xfrm>
          <a:prstGeom prst="rect">
            <a:avLst/>
          </a:prstGeom>
          <a:noFill/>
        </p:spPr>
        <p:txBody>
          <a:bodyPr wrap="square" rtlCol="0">
            <a:spAutoFit/>
          </a:bodyPr>
          <a:lstStyle/>
          <a:p>
            <a:pPr algn="l"/>
            <a:r>
              <a:rPr lang="en-US" sz="2800" b="1" dirty="0">
                <a:solidFill>
                  <a:srgbClr val="FF0000"/>
                </a:solidFill>
                <a:latin typeface="Times New Roman" panose="02020603050405020304" pitchFamily="18" charset="0"/>
              </a:rPr>
              <a:t>Correct Answer and Feedback</a:t>
            </a:r>
            <a:r>
              <a:rPr lang="en-US" sz="2800" dirty="0">
                <a:solidFill>
                  <a:srgbClr val="FF0000"/>
                </a:solidFill>
                <a:latin typeface="Times New Roman" panose="02020603050405020304" pitchFamily="18" charset="0"/>
              </a:rPr>
              <a:t> </a:t>
            </a:r>
          </a:p>
        </p:txBody>
      </p:sp>
      <p:sp>
        <p:nvSpPr>
          <p:cNvPr id="6" name="TextBox 5"/>
          <p:cNvSpPr txBox="1"/>
          <p:nvPr/>
        </p:nvSpPr>
        <p:spPr>
          <a:xfrm>
            <a:off x="152400" y="3444657"/>
            <a:ext cx="8839200" cy="3108543"/>
          </a:xfrm>
          <a:prstGeom prst="rect">
            <a:avLst/>
          </a:prstGeom>
          <a:solidFill>
            <a:srgbClr val="00B0F0">
              <a:alpha val="38000"/>
            </a:srgbClr>
          </a:solidFill>
          <a:ln w="25400">
            <a:solidFill>
              <a:schemeClr val="tx1"/>
            </a:solidFill>
          </a:ln>
        </p:spPr>
        <p:txBody>
          <a:bodyPr wrap="square" rtlCol="0">
            <a:spAutoFit/>
          </a:bodyPr>
          <a:lstStyle/>
          <a:p>
            <a:r>
              <a:rPr lang="en-US" sz="2800" b="1" dirty="0">
                <a:latin typeface="Times New Roman" panose="02020603050405020304" pitchFamily="18" charset="0"/>
              </a:rPr>
              <a:t>3. Administer 20 mg of ketamine IV</a:t>
            </a:r>
          </a:p>
          <a:p>
            <a:r>
              <a:rPr lang="en-US" sz="2800" b="1" dirty="0">
                <a:latin typeface="Times New Roman" panose="02020603050405020304" pitchFamily="18" charset="0"/>
              </a:rPr>
              <a:t> </a:t>
            </a:r>
          </a:p>
          <a:p>
            <a:pPr algn="l"/>
            <a:r>
              <a:rPr lang="en-US" sz="2800" b="1" dirty="0">
                <a:latin typeface="Times New Roman" panose="02020603050405020304" pitchFamily="18" charset="0"/>
              </a:rPr>
              <a:t>The casualty has both pulmonary compromise and the potential for hemorrhagic shock. Opioids may worsen both conditions. The best choice for analgesia here is ketamine, which does not lower blood pressure or suppress respirations.</a:t>
            </a:r>
            <a:endParaRPr lang="en-US" sz="2600" b="1" dirty="0">
              <a:latin typeface="Times New Roman" panose="02020603050405020304" pitchFamily="18"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7"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3</a:t>
            </a:r>
          </a:p>
        </p:txBody>
      </p:sp>
      <p:sp>
        <p:nvSpPr>
          <p:cNvPr id="5" name="TextBox 4"/>
          <p:cNvSpPr txBox="1"/>
          <p:nvPr/>
        </p:nvSpPr>
        <p:spPr>
          <a:xfrm>
            <a:off x="76200" y="2681168"/>
            <a:ext cx="8568315" cy="3262432"/>
          </a:xfrm>
          <a:prstGeom prst="rect">
            <a:avLst/>
          </a:prstGeom>
          <a:noFill/>
        </p:spPr>
        <p:txBody>
          <a:bodyPr wrap="square" rtlCol="0">
            <a:spAutoFit/>
          </a:bodyPr>
          <a:lstStyle/>
          <a:p>
            <a:pPr algn="l"/>
            <a:r>
              <a:rPr lang="en-US" sz="2800" b="1" u="sng" dirty="0">
                <a:latin typeface="Times New Roman" panose="02020603050405020304" pitchFamily="18" charset="0"/>
              </a:rPr>
              <a:t>The Setting</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An Army convoy has taken multiple casualties</a:t>
            </a:r>
          </a:p>
          <a:p>
            <a:pPr algn="l"/>
            <a:r>
              <a:rPr lang="en-US" sz="2800" b="1" dirty="0">
                <a:latin typeface="Times New Roman" panose="02020603050405020304" pitchFamily="18" charset="0"/>
              </a:rPr>
              <a:t>   in an ambush</a:t>
            </a:r>
          </a:p>
          <a:p>
            <a:pPr algn="l">
              <a:buFont typeface="Arial" pitchFamily="34" charset="0"/>
              <a:buChar char="•"/>
            </a:pPr>
            <a:r>
              <a:rPr lang="en-US" sz="2800" b="1" dirty="0">
                <a:latin typeface="Times New Roman" panose="02020603050405020304" pitchFamily="18" charset="0"/>
              </a:rPr>
              <a:t> There is no effective incoming fire at the </a:t>
            </a:r>
          </a:p>
          <a:p>
            <a:pPr algn="l"/>
            <a:r>
              <a:rPr lang="en-US" sz="2800" b="1" dirty="0">
                <a:latin typeface="Times New Roman" panose="02020603050405020304" pitchFamily="18" charset="0"/>
              </a:rPr>
              <a:t>   moment </a:t>
            </a:r>
          </a:p>
          <a:p>
            <a:pPr algn="l">
              <a:buFont typeface="Arial" pitchFamily="34" charset="0"/>
              <a:buChar char="•"/>
            </a:pPr>
            <a:r>
              <a:rPr lang="en-US" sz="2800" b="1" dirty="0">
                <a:latin typeface="Times New Roman" panose="02020603050405020304" pitchFamily="18" charset="0"/>
              </a:rPr>
              <a:t> One casualty has a gunshot wound to the knee</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3</a:t>
            </a:r>
          </a:p>
        </p:txBody>
      </p:sp>
      <p:sp>
        <p:nvSpPr>
          <p:cNvPr id="5" name="TextBox 4"/>
          <p:cNvSpPr txBox="1"/>
          <p:nvPr/>
        </p:nvSpPr>
        <p:spPr>
          <a:xfrm>
            <a:off x="76200" y="2074307"/>
            <a:ext cx="7680051" cy="4555093"/>
          </a:xfrm>
          <a:prstGeom prst="rect">
            <a:avLst/>
          </a:prstGeom>
          <a:noFill/>
        </p:spPr>
        <p:txBody>
          <a:bodyPr wrap="none" rtlCol="0">
            <a:spAutoFit/>
          </a:bodyPr>
          <a:lstStyle/>
          <a:p>
            <a:pPr algn="l"/>
            <a:r>
              <a:rPr lang="en-US" sz="2800" b="1" u="sng" dirty="0">
                <a:latin typeface="Times New Roman" panose="02020603050405020304" pitchFamily="18" charset="0"/>
              </a:rPr>
              <a:t>The Casualty</a:t>
            </a:r>
            <a:endParaRPr lang="en-US" sz="1000" b="1" u="sng" dirty="0">
              <a:latin typeface="Times New Roman" panose="02020603050405020304" pitchFamily="18" charset="0"/>
            </a:endParaRPr>
          </a:p>
          <a:p>
            <a:pPr algn="l"/>
            <a:r>
              <a:rPr lang="en-US" sz="1000" b="1" dirty="0">
                <a:latin typeface="Times New Roman" panose="02020603050405020304" pitchFamily="18" charset="0"/>
              </a:rPr>
              <a:t>  </a:t>
            </a:r>
          </a:p>
          <a:p>
            <a:pPr algn="l">
              <a:buFont typeface="Arial" pitchFamily="34" charset="0"/>
              <a:buChar char="•"/>
            </a:pPr>
            <a:r>
              <a:rPr lang="en-US" sz="2800" b="1" dirty="0">
                <a:latin typeface="Times New Roman" panose="02020603050405020304" pitchFamily="18" charset="0"/>
              </a:rPr>
              <a:t> Gunshot wound to the right knee</a:t>
            </a:r>
          </a:p>
          <a:p>
            <a:pPr algn="l">
              <a:buFont typeface="Arial" pitchFamily="34" charset="0"/>
              <a:buChar char="•"/>
            </a:pPr>
            <a:r>
              <a:rPr lang="en-US" sz="2800" b="1" dirty="0">
                <a:latin typeface="Times New Roman" panose="02020603050405020304" pitchFamily="18" charset="0"/>
              </a:rPr>
              <a:t> There was moderate bleeding that was quickly</a:t>
            </a:r>
          </a:p>
          <a:p>
            <a:pPr algn="l"/>
            <a:r>
              <a:rPr lang="en-US" sz="2800" b="1" dirty="0">
                <a:latin typeface="Times New Roman" panose="02020603050405020304" pitchFamily="18" charset="0"/>
              </a:rPr>
              <a:t>   controlled with a tourniquet</a:t>
            </a:r>
          </a:p>
          <a:p>
            <a:pPr algn="l">
              <a:buFont typeface="Arial" pitchFamily="34" charset="0"/>
              <a:buChar char="•"/>
            </a:pPr>
            <a:r>
              <a:rPr lang="en-US" sz="2800" b="1" dirty="0">
                <a:latin typeface="Times New Roman" panose="02020603050405020304" pitchFamily="18" charset="0"/>
              </a:rPr>
              <a:t> No other wounds</a:t>
            </a:r>
          </a:p>
          <a:p>
            <a:pPr algn="l">
              <a:buFont typeface="Arial" pitchFamily="34" charset="0"/>
              <a:buChar char="•"/>
            </a:pPr>
            <a:r>
              <a:rPr lang="en-US" sz="2800" b="1" dirty="0">
                <a:latin typeface="Times New Roman" panose="02020603050405020304" pitchFamily="18" charset="0"/>
              </a:rPr>
              <a:t> Casualty in severe pain</a:t>
            </a:r>
          </a:p>
          <a:p>
            <a:pPr algn="l">
              <a:buFont typeface="Arial" pitchFamily="34" charset="0"/>
              <a:buChar char="•"/>
            </a:pPr>
            <a:r>
              <a:rPr lang="en-US" sz="2800" b="1" dirty="0">
                <a:latin typeface="Times New Roman" panose="02020603050405020304" pitchFamily="18" charset="0"/>
              </a:rPr>
              <a:t> Asking loudly for pain medications</a:t>
            </a:r>
          </a:p>
          <a:p>
            <a:pPr algn="l">
              <a:buFont typeface="Arial" pitchFamily="34" charset="0"/>
              <a:buChar char="•"/>
            </a:pPr>
            <a:r>
              <a:rPr lang="en-US" sz="2800" b="1" dirty="0">
                <a:latin typeface="Times New Roman" panose="02020603050405020304" pitchFamily="18" charset="0"/>
              </a:rPr>
              <a:t>There are multiple other casualties remaining to</a:t>
            </a:r>
          </a:p>
          <a:p>
            <a:pPr algn="l"/>
            <a:r>
              <a:rPr lang="en-US" sz="2800" b="1" dirty="0">
                <a:latin typeface="Times New Roman" panose="02020603050405020304" pitchFamily="18" charset="0"/>
              </a:rPr>
              <a:t>   be treated</a:t>
            </a: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97196" y="76200"/>
            <a:ext cx="6170279" cy="1384995"/>
          </a:xfrm>
          <a:prstGeom prst="rect">
            <a:avLst/>
          </a:prstGeom>
          <a:noFill/>
        </p:spPr>
        <p:txBody>
          <a:bodyPr wrap="none" rtlCol="0">
            <a:spAutoFit/>
          </a:bodyPr>
          <a:lstStyle/>
          <a:p>
            <a:r>
              <a:rPr lang="en-US" sz="4400" b="1" dirty="0">
                <a:latin typeface="Times New Roman" panose="02020603050405020304" pitchFamily="18" charset="0"/>
              </a:rPr>
              <a:t>TCCC Critical Decisions</a:t>
            </a:r>
          </a:p>
          <a:p>
            <a:r>
              <a:rPr lang="en-US" sz="4000" b="1" dirty="0">
                <a:latin typeface="Times New Roman" panose="02020603050405020304" pitchFamily="18" charset="0"/>
              </a:rPr>
              <a:t>Additional Case Study 3</a:t>
            </a:r>
          </a:p>
        </p:txBody>
      </p:sp>
      <p:sp>
        <p:nvSpPr>
          <p:cNvPr id="5" name="TextBox 4"/>
          <p:cNvSpPr txBox="1"/>
          <p:nvPr/>
        </p:nvSpPr>
        <p:spPr>
          <a:xfrm>
            <a:off x="1616956" y="2556570"/>
            <a:ext cx="6612644" cy="3539430"/>
          </a:xfrm>
          <a:prstGeom prst="rect">
            <a:avLst/>
          </a:prstGeom>
          <a:noFill/>
        </p:spPr>
        <p:txBody>
          <a:bodyPr wrap="none" rtlCol="0">
            <a:spAutoFit/>
          </a:bodyPr>
          <a:lstStyle/>
          <a:p>
            <a:pPr algn="l"/>
            <a:r>
              <a:rPr lang="en-US" sz="2800" b="1" u="sng" dirty="0">
                <a:latin typeface="Times New Roman" panose="02020603050405020304" pitchFamily="18" charset="0"/>
              </a:rPr>
              <a:t>Casualty Dashboard</a:t>
            </a:r>
          </a:p>
          <a:p>
            <a:pPr algn="l">
              <a:buFont typeface="Arial" pitchFamily="34" charset="0"/>
              <a:buChar char="•"/>
            </a:pPr>
            <a:r>
              <a:rPr lang="en-US" sz="2800" b="1" dirty="0">
                <a:latin typeface="Times New Roman" panose="02020603050405020304" pitchFamily="18" charset="0"/>
              </a:rPr>
              <a:t> AVPU		    Alert</a:t>
            </a:r>
          </a:p>
          <a:p>
            <a:pPr algn="l">
              <a:buFont typeface="Arial" pitchFamily="34" charset="0"/>
              <a:buChar char="•"/>
            </a:pPr>
            <a:r>
              <a:rPr lang="en-US" sz="2800" b="1" dirty="0">
                <a:latin typeface="Times New Roman" panose="02020603050405020304" pitchFamily="18" charset="0"/>
              </a:rPr>
              <a:t>Airway		    Patent</a:t>
            </a:r>
          </a:p>
          <a:p>
            <a:pPr algn="l">
              <a:buFont typeface="Arial" pitchFamily="34" charset="0"/>
              <a:buChar char="•"/>
            </a:pPr>
            <a:r>
              <a:rPr lang="en-US" sz="2800" b="1" dirty="0">
                <a:latin typeface="Times New Roman" panose="02020603050405020304" pitchFamily="18" charset="0"/>
              </a:rPr>
              <a:t>Breathing		    RR 18 and unlabored</a:t>
            </a:r>
          </a:p>
          <a:p>
            <a:pPr algn="l">
              <a:buFont typeface="Arial" pitchFamily="34" charset="0"/>
              <a:buChar char="•"/>
            </a:pPr>
            <a:r>
              <a:rPr lang="en-US" sz="2800" b="1" dirty="0">
                <a:latin typeface="Times New Roman" panose="02020603050405020304" pitchFamily="18" charset="0"/>
              </a:rPr>
              <a:t>Radial Pulse 	    Strong</a:t>
            </a:r>
          </a:p>
          <a:p>
            <a:pPr algn="l">
              <a:buFont typeface="Arial" pitchFamily="34" charset="0"/>
              <a:buChar char="•"/>
            </a:pPr>
            <a:r>
              <a:rPr lang="en-US" sz="2800" b="1" dirty="0">
                <a:latin typeface="Times New Roman" panose="02020603050405020304" pitchFamily="18" charset="0"/>
              </a:rPr>
              <a:t>O2 Saturation	    98%</a:t>
            </a:r>
          </a:p>
          <a:p>
            <a:pPr algn="l">
              <a:buFont typeface="Arial" pitchFamily="34" charset="0"/>
              <a:buChar char="•"/>
            </a:pPr>
            <a:endParaRPr lang="en-US" sz="2800" b="1" dirty="0">
              <a:latin typeface="Times New Roman" panose="02020603050405020304" pitchFamily="18" charset="0"/>
            </a:endParaRPr>
          </a:p>
          <a:p>
            <a:pPr algn="l">
              <a:buFont typeface="Arial" pitchFamily="34" charset="0"/>
              <a:buChar char="•"/>
            </a:pPr>
            <a:endParaRPr lang="en-US" sz="2800" b="1" dirty="0">
              <a:latin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1">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3300">
            <a:alpha val="50000"/>
          </a:srgbClr>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3300">
            <a:alpha val="50000"/>
          </a:srgbClr>
        </a:solid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1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18409</TotalTime>
  <Words>5792</Words>
  <Application>Microsoft Office PowerPoint</Application>
  <PresentationFormat>On-screen Show (4:3)</PresentationFormat>
  <Paragraphs>1285</Paragraphs>
  <Slides>121</Slides>
  <Notes>118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121</vt:i4>
      </vt:variant>
    </vt:vector>
  </HeadingPairs>
  <TitlesOfParts>
    <vt:vector size="124" baseType="lpstr">
      <vt:lpstr>Arial</vt:lpstr>
      <vt:lpstr>Times New Roman</vt:lpstr>
      <vt:lpstr>Default Design</vt:lpstr>
      <vt:lpstr>TCCC Critical Decision   Case Studies </vt:lpstr>
      <vt:lpstr> The Biggest Challenge in TCCC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Jim Lorraine</dc:creator>
  <cp:lastModifiedBy>Harold Montgomery</cp:lastModifiedBy>
  <cp:revision>1482</cp:revision>
  <dcterms:created xsi:type="dcterms:W3CDTF">2005-05-08T17:05:48Z</dcterms:created>
  <dcterms:modified xsi:type="dcterms:W3CDTF">2017-09-15T17:19:49Z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894612</vt:lpwstr>
  </property>
  <property fmtid="{D5CDD505-2E9C-101B-9397-08002B2CF9AE}" pid="3" name="NXPowerLiteSettings">
    <vt:lpwstr>F7000400038000</vt:lpwstr>
  </property>
  <property fmtid="{D5CDD505-2E9C-101B-9397-08002B2CF9AE}" pid="4" name="NXPowerLiteVersion">
    <vt:lpwstr>D7.0.4</vt:lpwstr>
  </property>
  <property fmtid="{D5CDD505-2E9C-101B-9397-08002B2CF9AE}" pid="5" name="NXTAG2">
    <vt:lpwstr>0008008e52000000000001023720</vt:lpwstr>
  </property>
</Properties>
</file>